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2"/>
  </p:notesMasterIdLst>
  <p:sldIdLst>
    <p:sldId id="256" r:id="rId5"/>
    <p:sldId id="257" r:id="rId6"/>
    <p:sldId id="258" r:id="rId7"/>
    <p:sldId id="266" r:id="rId8"/>
    <p:sldId id="267" r:id="rId9"/>
    <p:sldId id="268" r:id="rId10"/>
    <p:sldId id="269" r:id="rId11"/>
    <p:sldId id="259" r:id="rId12"/>
    <p:sldId id="264" r:id="rId13"/>
    <p:sldId id="271" r:id="rId14"/>
    <p:sldId id="275" r:id="rId15"/>
    <p:sldId id="279" r:id="rId16"/>
    <p:sldId id="272" r:id="rId17"/>
    <p:sldId id="273" r:id="rId18"/>
    <p:sldId id="274" r:id="rId19"/>
    <p:sldId id="276" r:id="rId20"/>
    <p:sldId id="278" r:id="rId21"/>
    <p:sldId id="281" r:id="rId22"/>
    <p:sldId id="265" r:id="rId23"/>
    <p:sldId id="282" r:id="rId24"/>
    <p:sldId id="283" r:id="rId25"/>
    <p:sldId id="284" r:id="rId26"/>
    <p:sldId id="290" r:id="rId27"/>
    <p:sldId id="285" r:id="rId28"/>
    <p:sldId id="286" r:id="rId29"/>
    <p:sldId id="287" r:id="rId30"/>
    <p:sldId id="288"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65411" autoAdjust="0"/>
  </p:normalViewPr>
  <p:slideViewPr>
    <p:cSldViewPr snapToGrid="0">
      <p:cViewPr varScale="1">
        <p:scale>
          <a:sx n="55" d="100"/>
          <a:sy n="55" d="100"/>
        </p:scale>
        <p:origin x="177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3904A01-3613-496C-A4C3-4394981D9697}" type="datetimeFigureOut">
              <a:rPr lang="en-GB" smtClean="0"/>
              <a:t>22/04/2021</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70C5AE6-6172-4A8B-A290-E5F199D17A20}" type="slidenum">
              <a:rPr lang="en-GB" smtClean="0"/>
              <a:t>‹#›</a:t>
            </a:fld>
            <a:endParaRPr lang="en-GB"/>
          </a:p>
        </p:txBody>
      </p:sp>
    </p:spTree>
    <p:extLst>
      <p:ext uri="{BB962C8B-B14F-4D97-AF65-F5344CB8AC3E}">
        <p14:creationId xmlns:p14="http://schemas.microsoft.com/office/powerpoint/2010/main" val="171727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killsyouneed.com/learn/research-methods.html#ixzz40KrH4t8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killsyouneed.com/num/simple-statistical-analysis.html#ixzz40Puk0Bhw"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www.csse.monash.edu.au/~smarkham/resources/scaling.htm#interval" TargetMode="External"/><Relationship Id="rId3" Type="http://schemas.openxmlformats.org/officeDocument/2006/relationships/hyperlink" Target="http://www.csse.monash.edu.au/~smarkham/resources/corr.htm" TargetMode="External"/><Relationship Id="rId7" Type="http://schemas.openxmlformats.org/officeDocument/2006/relationships/hyperlink" Target="http://www.csse.monash.edu.au/~smarkham/resources/param.htm#nonpara" TargetMode="External"/><Relationship Id="rId12" Type="http://schemas.openxmlformats.org/officeDocument/2006/relationships/hyperlink" Target="http://www.csse.monash.edu.au/~smarkham/resources/descr.htm#kurtosis"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csse.monash.edu.au/~smarkham/resources/scaling.htm#ordinal" TargetMode="External"/><Relationship Id="rId11" Type="http://schemas.openxmlformats.org/officeDocument/2006/relationships/hyperlink" Target="http://www.csse.monash.edu.au/~smarkham/resources/descr.htm#skew" TargetMode="External"/><Relationship Id="rId5" Type="http://schemas.openxmlformats.org/officeDocument/2006/relationships/hyperlink" Target="http://www.csse.monash.edu.au/~smarkham/resources/scaling.htm#nominal" TargetMode="External"/><Relationship Id="rId10" Type="http://schemas.openxmlformats.org/officeDocument/2006/relationships/hyperlink" Target="http://www.csse.monash.edu.au/~smarkham/resources/param.htm#param" TargetMode="External"/><Relationship Id="rId4" Type="http://schemas.openxmlformats.org/officeDocument/2006/relationships/hyperlink" Target="http://www.csse.monash.edu.au/~smarkham/resources/scaling.htm" TargetMode="External"/><Relationship Id="rId9" Type="http://schemas.openxmlformats.org/officeDocument/2006/relationships/hyperlink" Target="http://www.csse.monash.edu.au/~smarkham/resources/scaling.htm#ratio"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skillsyouneed.com/ps/reflective-practice.htm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skillsyouneed.com/learn/quantitative-and-qualitative.html#ixzz40SxYY76I"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4</a:t>
            </a:fld>
            <a:endParaRPr lang="en-GB" dirty="0"/>
          </a:p>
        </p:txBody>
      </p:sp>
    </p:spTree>
    <p:extLst>
      <p:ext uri="{BB962C8B-B14F-4D97-AF65-F5344CB8AC3E}">
        <p14:creationId xmlns:p14="http://schemas.microsoft.com/office/powerpoint/2010/main" val="1878168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1. Content Analysis</a:t>
            </a:r>
          </a:p>
          <a:p>
            <a:r>
              <a:rPr lang="en-GB" b="1" dirty="0" smtClean="0"/>
              <a:t>Here, you start with some ideas about hypotheses or themes that might emerge, and look for them in the data that you have collected.</a:t>
            </a:r>
            <a:r>
              <a:rPr lang="en-GB" dirty="0" smtClean="0"/>
              <a:t> You might, for example, use a colour-coding or numbering system to identify text about the different themes, grouping together ideas and gathering evidence about views on each theme.</a:t>
            </a:r>
          </a:p>
          <a:p>
            <a:r>
              <a:rPr lang="en-GB" b="1" dirty="0" smtClean="0"/>
              <a:t/>
            </a:r>
            <a:br>
              <a:rPr lang="en-GB" b="1" dirty="0" smtClean="0"/>
            </a:br>
            <a:r>
              <a:rPr lang="en-GB" b="1" dirty="0" smtClean="0"/>
              <a:t>2. Grounded Analysis</a:t>
            </a:r>
          </a:p>
          <a:p>
            <a:r>
              <a:rPr lang="en-GB" dirty="0" smtClean="0"/>
              <a:t>This is similar to content analysis, in that it uses similar techniques for coding. However,</a:t>
            </a:r>
            <a:r>
              <a:rPr lang="en-GB" b="1" dirty="0" smtClean="0"/>
              <a:t> in grounded analysis, you do not start from a defined point. Instead, you allow the data to ‘speak for itself’, with themes emerging from the discussions and conversations.</a:t>
            </a:r>
            <a:r>
              <a:rPr lang="en-GB" dirty="0" smtClean="0"/>
              <a:t> In practice, this may be much harder to achieve because it requires you to put aside what you have read and simply concentrate on the data. </a:t>
            </a:r>
          </a:p>
          <a:p>
            <a:r>
              <a:rPr lang="en-GB" dirty="0" smtClean="0"/>
              <a:t>Some people, such as Myers-Briggs 'P' types, may find this form of analysis much easier to achieve than others. </a:t>
            </a:r>
            <a:endParaRPr lang="en-GB" b="1" dirty="0" smtClean="0"/>
          </a:p>
          <a:p>
            <a:endParaRPr lang="en-GB" b="1" dirty="0" smtClean="0"/>
          </a:p>
          <a:p>
            <a:r>
              <a:rPr lang="en-GB" b="1" dirty="0" smtClean="0"/>
              <a:t>3. Social Network Analysis</a:t>
            </a:r>
          </a:p>
          <a:p>
            <a:r>
              <a:rPr lang="en-GB" b="1" dirty="0" smtClean="0"/>
              <a:t>This form of analysis examines the links between individuals as a way of understanding what motivates behaviour.</a:t>
            </a:r>
            <a:r>
              <a:rPr lang="en-GB" dirty="0" smtClean="0"/>
              <a:t> </a:t>
            </a:r>
          </a:p>
          <a:p>
            <a:r>
              <a:rPr lang="en-GB" dirty="0" smtClean="0"/>
              <a:t>It has been used, for example, as a way of understanding why some people are more successful at work than others, and why some children were more likely to run away from home. This type of analysis may be most useful in combination with other methods, for example after some kind of content or grounded analysis to identify common themes about relationships. It’s often helpful to use a visual approach to this kind of analysis to generate a network diagram showing the relationships between members of a network.</a:t>
            </a:r>
          </a:p>
          <a:p>
            <a:r>
              <a:rPr lang="en-GB" b="1" dirty="0" smtClean="0"/>
              <a:t/>
            </a:r>
            <a:br>
              <a:rPr lang="en-GB" b="1" dirty="0" smtClean="0"/>
            </a:br>
            <a:r>
              <a:rPr lang="en-GB" b="1" dirty="0" smtClean="0"/>
              <a:t>4. Discourse Analysis</a:t>
            </a:r>
          </a:p>
          <a:p>
            <a:r>
              <a:rPr lang="en-GB" b="1" dirty="0" smtClean="0"/>
              <a:t>This approach not only analyses conversation, but also takes into account the social context in which the conversation occurs</a:t>
            </a:r>
            <a:r>
              <a:rPr lang="en-GB" dirty="0" smtClean="0"/>
              <a:t>, including previous conversations, power relationships and the concept of individual identity. It may also include analysis of written sources, such as emails or letters, and body language to give a rich source of data surrounding the actual words used. </a:t>
            </a:r>
          </a:p>
          <a:p>
            <a:r>
              <a:rPr lang="en-GB" b="1" dirty="0" smtClean="0"/>
              <a:t/>
            </a:r>
            <a:br>
              <a:rPr lang="en-GB" b="1" dirty="0" smtClean="0"/>
            </a:br>
            <a:r>
              <a:rPr lang="en-GB" b="1" dirty="0" smtClean="0"/>
              <a:t>5. Narrative Analysis</a:t>
            </a:r>
          </a:p>
          <a:p>
            <a:r>
              <a:rPr lang="en-GB" b="1" dirty="0" smtClean="0"/>
              <a:t>This looks at the way in which stories are told within an organisation or society to try to understand more about the way in which people think and are organised within groups.</a:t>
            </a:r>
            <a:r>
              <a:rPr lang="en-GB" dirty="0" smtClean="0"/>
              <a:t> </a:t>
            </a:r>
          </a:p>
          <a:p>
            <a:r>
              <a:rPr lang="en-GB" dirty="0" smtClean="0"/>
              <a:t>There are four main types of narrative: </a:t>
            </a:r>
          </a:p>
          <a:p>
            <a:r>
              <a:rPr lang="en-GB" b="1" dirty="0" smtClean="0"/>
              <a:t>bureaucratic</a:t>
            </a:r>
            <a:r>
              <a:rPr lang="en-GB" dirty="0" smtClean="0"/>
              <a:t>, which is highly structured and logical, and often about imposing control;</a:t>
            </a:r>
          </a:p>
          <a:p>
            <a:r>
              <a:rPr lang="en-GB" b="1" dirty="0" smtClean="0"/>
              <a:t>quest</a:t>
            </a:r>
            <a:r>
              <a:rPr lang="en-GB" dirty="0" smtClean="0"/>
              <a:t>, where the ambition is to have the most compelling story and lead others to success;</a:t>
            </a:r>
          </a:p>
          <a:p>
            <a:r>
              <a:rPr lang="en-GB" b="1" dirty="0" smtClean="0"/>
              <a:t>chaos</a:t>
            </a:r>
            <a:r>
              <a:rPr lang="en-GB" dirty="0" smtClean="0"/>
              <a:t>, where the story is lived, rather than told; and</a:t>
            </a:r>
          </a:p>
          <a:p>
            <a:r>
              <a:rPr lang="en-GB" b="1" dirty="0" smtClean="0"/>
              <a:t>postmodern</a:t>
            </a:r>
            <a:r>
              <a:rPr lang="en-GB" dirty="0" smtClean="0"/>
              <a:t>, which is rather like chaos narratives, in that it is lived, but where the ‘narrator’ is aware of the story and what they are trying to achieve.</a:t>
            </a:r>
          </a:p>
          <a:p>
            <a:r>
              <a:rPr lang="en-GB" b="1" dirty="0" smtClean="0"/>
              <a:t/>
            </a:r>
            <a:br>
              <a:rPr lang="en-GB" b="1" dirty="0" smtClean="0"/>
            </a:br>
            <a:r>
              <a:rPr lang="en-GB" b="1" dirty="0" smtClean="0"/>
              <a:t>6. Conversation Analysis</a:t>
            </a:r>
          </a:p>
          <a:p>
            <a:r>
              <a:rPr lang="en-GB" b="1" dirty="0" smtClean="0"/>
              <a:t>This is largely used in ethnographic research. It assumes that conversations are all governed by rules and patterns which remain the same whoever is talking.</a:t>
            </a:r>
            <a:r>
              <a:rPr lang="en-GB" dirty="0" smtClean="0"/>
              <a:t> It also assumes that what is said can only be understood by looking at what went before and after. </a:t>
            </a:r>
          </a:p>
          <a:p>
            <a:r>
              <a:rPr lang="en-GB" dirty="0" smtClean="0"/>
              <a:t>Conversation analysis requires a detailed examination of the data, including exactly which words are used, in what order, whether speakers overlap their speech, and where the emphasis is placed. There are therefore detailed conventions used in transcribing for conversation analysis.</a:t>
            </a:r>
          </a:p>
          <a:p>
            <a:endParaRPr lang="en-GB" sz="1200" u="none" strike="noStrike"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22</a:t>
            </a:fld>
            <a:endParaRPr lang="en-GB"/>
          </a:p>
        </p:txBody>
      </p:sp>
    </p:spTree>
    <p:extLst>
      <p:ext uri="{BB962C8B-B14F-4D97-AF65-F5344CB8AC3E}">
        <p14:creationId xmlns:p14="http://schemas.microsoft.com/office/powerpoint/2010/main" val="4155833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http://www.crec.co.uk/docs/Trustworthypaper.pdf </a:t>
            </a:r>
          </a:p>
          <a:p>
            <a:endParaRPr lang="en-GB" dirty="0" smtClean="0"/>
          </a:p>
          <a:p>
            <a:r>
              <a:rPr lang="en-GB" b="1" dirty="0" smtClean="0"/>
              <a:t>Lincoln and Guba's Evaluative Criteria</a:t>
            </a:r>
          </a:p>
          <a:p>
            <a:r>
              <a:rPr lang="en-GB" dirty="0" smtClean="0"/>
              <a:t>Lincoln and Guba posit that trustworthiness of a research study is important to evaluating its worth.  Trustworthiness involves establishing:</a:t>
            </a:r>
          </a:p>
          <a:p>
            <a:r>
              <a:rPr lang="en-GB" b="1" dirty="0" smtClean="0"/>
              <a:t>Credibility</a:t>
            </a:r>
            <a:r>
              <a:rPr lang="en-GB" dirty="0" smtClean="0"/>
              <a:t> - confidence in the 'truth' of the findings</a:t>
            </a:r>
          </a:p>
          <a:p>
            <a:r>
              <a:rPr lang="en-GB" b="1" dirty="0" smtClean="0"/>
              <a:t>Transferability</a:t>
            </a:r>
            <a:r>
              <a:rPr lang="en-GB" dirty="0" smtClean="0"/>
              <a:t> - showing that the findings have </a:t>
            </a:r>
            <a:r>
              <a:rPr lang="en-GB" dirty="0" err="1" smtClean="0"/>
              <a:t>applicablity</a:t>
            </a:r>
            <a:r>
              <a:rPr lang="en-GB" dirty="0" smtClean="0"/>
              <a:t> in other contexts</a:t>
            </a:r>
          </a:p>
          <a:p>
            <a:r>
              <a:rPr lang="en-GB" b="1" dirty="0" smtClean="0"/>
              <a:t>Dependability</a:t>
            </a:r>
            <a:r>
              <a:rPr lang="en-GB" dirty="0" smtClean="0"/>
              <a:t> - showing that the findings are consistent and could be repeated</a:t>
            </a:r>
          </a:p>
          <a:p>
            <a:r>
              <a:rPr lang="en-GB" b="1" dirty="0" smtClean="0"/>
              <a:t>Confirmability</a:t>
            </a:r>
            <a:r>
              <a:rPr lang="en-GB" dirty="0" smtClean="0"/>
              <a:t> - a degree of </a:t>
            </a:r>
            <a:r>
              <a:rPr lang="en-GB" dirty="0" err="1" smtClean="0"/>
              <a:t>neutraility</a:t>
            </a:r>
            <a:r>
              <a:rPr lang="en-GB" dirty="0" smtClean="0"/>
              <a:t> or the extent to which the findings of a study are shaped by the respondents and not researcher bias, motivation, or interest.</a:t>
            </a:r>
          </a:p>
          <a:p>
            <a:r>
              <a:rPr lang="en-GB" dirty="0" smtClean="0"/>
              <a:t>http://www.qualres.org/HomeLinc-3684.html </a:t>
            </a:r>
          </a:p>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26</a:t>
            </a:fld>
            <a:endParaRPr lang="en-GB"/>
          </a:p>
        </p:txBody>
      </p:sp>
    </p:spTree>
    <p:extLst>
      <p:ext uri="{BB962C8B-B14F-4D97-AF65-F5344CB8AC3E}">
        <p14:creationId xmlns:p14="http://schemas.microsoft.com/office/powerpoint/2010/main" val="2800578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Role of the Researcher</a:t>
            </a:r>
          </a:p>
          <a:p>
            <a:r>
              <a:rPr lang="en-US" b="1" dirty="0" smtClean="0"/>
              <a:t>The researcher can be either involved, or external, detached. </a:t>
            </a:r>
            <a:endParaRPr lang="en-US" dirty="0" smtClean="0"/>
          </a:p>
          <a:p>
            <a:r>
              <a:rPr lang="en-US" dirty="0" smtClean="0"/>
              <a:t>These two positions, again, tend to link to the ontology and epistemology, with the positivist approach leading to a detached view, and the social constructionists tending towards the researcher being part of the world and therefore influencing, and being influenced by, events.</a:t>
            </a:r>
          </a:p>
          <a:p>
            <a:r>
              <a:rPr lang="en-US" b="1" dirty="0" smtClean="0"/>
              <a:t>Choices and Trade-Offs</a:t>
            </a:r>
          </a:p>
          <a:p>
            <a:r>
              <a:rPr lang="en-US" dirty="0" smtClean="0"/>
              <a:t>The choice of any particular research design, from ontology, through epistemology to methodology and then methods and techniques, involves trade-offs. </a:t>
            </a:r>
          </a:p>
          <a:p>
            <a:r>
              <a:rPr lang="en-US" dirty="0" smtClean="0"/>
              <a:t>All of the main research traditions have strengths and weaknesses. </a:t>
            </a:r>
          </a:p>
          <a:p>
            <a:r>
              <a:rPr lang="en-US" dirty="0" smtClean="0"/>
              <a:t>The most important aspect of designing your research is what you want to find out. Whatever methods you use, together with their underpinning philosophy, must answer your chosen research questions. </a:t>
            </a:r>
          </a:p>
          <a:p>
            <a:r>
              <a:rPr lang="en-US" sz="1200" u="none" strike="noStrike" kern="1200" dirty="0" smtClean="0">
                <a:solidFill>
                  <a:schemeClr val="tx1"/>
                </a:solidFill>
                <a:effectLst/>
                <a:latin typeface="+mn-lt"/>
                <a:ea typeface="+mn-ea"/>
                <a:cs typeface="+mn-cs"/>
              </a:rPr>
              <a:t/>
            </a:r>
            <a:br>
              <a:rPr lang="en-US" sz="1200" u="none" strike="noStrike" kern="1200" dirty="0" smtClean="0">
                <a:solidFill>
                  <a:schemeClr val="tx1"/>
                </a:solidFill>
                <a:effectLst/>
                <a:latin typeface="+mn-lt"/>
                <a:ea typeface="+mn-ea"/>
                <a:cs typeface="+mn-cs"/>
              </a:rPr>
            </a:br>
            <a:r>
              <a:rPr lang="en-US" sz="1200" u="none" strike="noStrike" kern="1200" dirty="0" smtClean="0">
                <a:solidFill>
                  <a:schemeClr val="tx1"/>
                </a:solidFill>
                <a:effectLst/>
                <a:latin typeface="+mn-lt"/>
                <a:ea typeface="+mn-ea"/>
                <a:cs typeface="+mn-cs"/>
              </a:rPr>
              <a:t>Find more at: </a:t>
            </a:r>
            <a:r>
              <a:rPr lang="en-US" sz="1200" u="none" strike="noStrike" kern="1200" dirty="0" smtClean="0">
                <a:solidFill>
                  <a:schemeClr val="tx1"/>
                </a:solidFill>
                <a:effectLst/>
                <a:latin typeface="+mn-lt"/>
                <a:ea typeface="+mn-ea"/>
                <a:cs typeface="+mn-cs"/>
                <a:hlinkClick r:id="rId3"/>
              </a:rPr>
              <a:t>http://www.skillsyouneed.com/learn/research-methods.html#ixzz40KrH4t80</a:t>
            </a:r>
            <a:r>
              <a:rPr lang="en-US" sz="1200" u="none" strike="noStrike" kern="1200" dirty="0" smtClean="0">
                <a:solidFill>
                  <a:schemeClr val="tx1"/>
                </a:solidFill>
                <a:effectLst/>
                <a:latin typeface="+mn-lt"/>
                <a:ea typeface="+mn-ea"/>
                <a:cs typeface="+mn-cs"/>
              </a:rPr>
              <a:t/>
            </a:r>
            <a:br>
              <a:rPr lang="en-US" sz="1200" u="none" strike="noStrike" kern="1200" dirty="0" smtClean="0">
                <a:solidFill>
                  <a:schemeClr val="tx1"/>
                </a:solidFill>
                <a:effectLst/>
                <a:latin typeface="+mn-lt"/>
                <a:ea typeface="+mn-ea"/>
                <a:cs typeface="+mn-cs"/>
              </a:rPr>
            </a:br>
            <a:endParaRPr lang="en-US" sz="1200" u="none" strike="noStrike" kern="1200" dirty="0" smtClean="0">
              <a:solidFill>
                <a:schemeClr val="tx1"/>
              </a:solidFill>
              <a:effectLst/>
              <a:latin typeface="+mn-lt"/>
              <a:ea typeface="+mn-ea"/>
              <a:cs typeface="+mn-cs"/>
            </a:endParaRPr>
          </a:p>
          <a:p>
            <a:endParaRPr lang="en-US" sz="120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70C5AE6-6172-4A8B-A290-E5F199D17A20}" type="slidenum">
              <a:rPr lang="en-GB" smtClean="0"/>
              <a:t>7</a:t>
            </a:fld>
            <a:endParaRPr lang="en-GB" dirty="0"/>
          </a:p>
        </p:txBody>
      </p:sp>
    </p:spTree>
    <p:extLst>
      <p:ext uri="{BB962C8B-B14F-4D97-AF65-F5344CB8AC3E}">
        <p14:creationId xmlns:p14="http://schemas.microsoft.com/office/powerpoint/2010/main" val="162101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9</a:t>
            </a:fld>
            <a:endParaRPr lang="en-GB"/>
          </a:p>
        </p:txBody>
      </p:sp>
    </p:spTree>
    <p:extLst>
      <p:ext uri="{BB962C8B-B14F-4D97-AF65-F5344CB8AC3E}">
        <p14:creationId xmlns:p14="http://schemas.microsoft.com/office/powerpoint/2010/main" val="81793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11</a:t>
            </a:fld>
            <a:endParaRPr lang="en-GB"/>
          </a:p>
        </p:txBody>
      </p:sp>
    </p:spTree>
    <p:extLst>
      <p:ext uri="{BB962C8B-B14F-4D97-AF65-F5344CB8AC3E}">
        <p14:creationId xmlns:p14="http://schemas.microsoft.com/office/powerpoint/2010/main" val="623230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Have I made any Type I (false positive – i.e. rejecting null hypothesis incorrectly) or Type II errors (false negative – i.e. rejecting alternate hypothesis incorrectly)?</a:t>
            </a:r>
          </a:p>
        </p:txBody>
      </p:sp>
      <p:sp>
        <p:nvSpPr>
          <p:cNvPr id="4" name="Slide Number Placeholder 3"/>
          <p:cNvSpPr>
            <a:spLocks noGrp="1"/>
          </p:cNvSpPr>
          <p:nvPr>
            <p:ph type="sldNum" sz="quarter" idx="10"/>
          </p:nvPr>
        </p:nvSpPr>
        <p:spPr/>
        <p:txBody>
          <a:bodyPr/>
          <a:lstStyle/>
          <a:p>
            <a:fld id="{C70C5AE6-6172-4A8B-A290-E5F199D17A20}" type="slidenum">
              <a:rPr lang="en-GB" smtClean="0"/>
              <a:t>12</a:t>
            </a:fld>
            <a:endParaRPr lang="en-GB"/>
          </a:p>
        </p:txBody>
      </p:sp>
    </p:spTree>
    <p:extLst>
      <p:ext uri="{BB962C8B-B14F-4D97-AF65-F5344CB8AC3E}">
        <p14:creationId xmlns:p14="http://schemas.microsoft.com/office/powerpoint/2010/main" val="2073147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most people say average, they are talking about the </a:t>
            </a:r>
            <a:r>
              <a:rPr lang="en-GB" b="1" dirty="0" smtClean="0"/>
              <a:t>mean</a:t>
            </a:r>
            <a:r>
              <a:rPr lang="en-GB" dirty="0" smtClean="0"/>
              <a:t>. It has the advantage that it uses all the data values obtained and can be used for further statistical analysis. However, it can be skewed by ‘outliers’, values which are atypically large or small.</a:t>
            </a:r>
            <a:br>
              <a:rPr lang="en-GB" dirty="0" smtClean="0"/>
            </a:br>
            <a:endParaRPr lang="en-GB" dirty="0" smtClean="0"/>
          </a:p>
          <a:p>
            <a:r>
              <a:rPr lang="en-GB" dirty="0" smtClean="0"/>
              <a:t>As a result, researchers sometimes use the </a:t>
            </a:r>
            <a:r>
              <a:rPr lang="en-GB" b="1" dirty="0" smtClean="0"/>
              <a:t>median</a:t>
            </a:r>
            <a:r>
              <a:rPr lang="en-GB" dirty="0" smtClean="0"/>
              <a:t> instead. This is the mid-point of all the data. The median is not skewed by extreme values, but it is harder to use for further statistical analysis.</a:t>
            </a:r>
          </a:p>
          <a:p>
            <a:r>
              <a:rPr lang="en-GB" dirty="0" smtClean="0"/>
              <a:t/>
            </a:r>
            <a:br>
              <a:rPr lang="en-GB" dirty="0" smtClean="0"/>
            </a:br>
            <a:r>
              <a:rPr lang="en-GB" dirty="0" smtClean="0"/>
              <a:t>The </a:t>
            </a:r>
            <a:r>
              <a:rPr lang="en-GB" b="1" dirty="0" smtClean="0"/>
              <a:t>mode</a:t>
            </a:r>
            <a:r>
              <a:rPr lang="en-GB" dirty="0" smtClean="0"/>
              <a:t> is the most common value in a data set. It cannot be used for further statistical analysis.</a:t>
            </a:r>
          </a:p>
          <a:p>
            <a:r>
              <a:rPr lang="en-GB" dirty="0" smtClean="0"/>
              <a:t>The values of mean, median and mode are </a:t>
            </a:r>
            <a:r>
              <a:rPr lang="en-GB" b="1" dirty="0" smtClean="0"/>
              <a:t>not</a:t>
            </a:r>
            <a:r>
              <a:rPr lang="en-GB" dirty="0" smtClean="0"/>
              <a:t> the same, which is why it is really important to be clear which ‘average’ you are talking about.</a:t>
            </a:r>
          </a:p>
          <a:p>
            <a:r>
              <a:rPr lang="en-GB" sz="1200" u="none" strike="noStrike" kern="1200" dirty="0" smtClean="0">
                <a:solidFill>
                  <a:schemeClr val="tx1"/>
                </a:solidFill>
                <a:effectLst/>
                <a:latin typeface="+mn-lt"/>
                <a:ea typeface="+mn-ea"/>
                <a:cs typeface="+mn-cs"/>
              </a:rPr>
              <a:t/>
            </a:r>
            <a:br>
              <a:rPr lang="en-GB" sz="1200" u="none" strike="noStrike" kern="1200" dirty="0" smtClean="0">
                <a:solidFill>
                  <a:schemeClr val="tx1"/>
                </a:solidFill>
                <a:effectLst/>
                <a:latin typeface="+mn-lt"/>
                <a:ea typeface="+mn-ea"/>
                <a:cs typeface="+mn-cs"/>
              </a:rPr>
            </a:br>
            <a:r>
              <a:rPr lang="en-GB" dirty="0" smtClean="0"/>
              <a:t>The </a:t>
            </a:r>
            <a:r>
              <a:rPr lang="en-GB" b="1" dirty="0" smtClean="0"/>
              <a:t>range</a:t>
            </a:r>
            <a:r>
              <a:rPr lang="en-GB" dirty="0" smtClean="0"/>
              <a:t> is the difference between the largest and smallest values. Researchers often quote the </a:t>
            </a:r>
            <a:r>
              <a:rPr lang="en-GB" b="1" dirty="0" smtClean="0"/>
              <a:t>interquartile range</a:t>
            </a:r>
            <a:r>
              <a:rPr lang="en-GB" dirty="0" smtClean="0"/>
              <a:t>, which is the range of the middle half of the data, from 25%, the lower quartile, up to 75%, the upper quartile, of the values (the median is the 50% value). To find the quartiles, use the same procedure as for the median, but take the quarter- and three-quarter-point instead of the mid-point.</a:t>
            </a:r>
          </a:p>
          <a:p>
            <a:r>
              <a:rPr lang="en-GB" dirty="0" smtClean="0"/>
              <a:t>The </a:t>
            </a:r>
            <a:r>
              <a:rPr lang="en-GB" b="1" dirty="0" smtClean="0"/>
              <a:t>standard deviation</a:t>
            </a:r>
            <a:r>
              <a:rPr lang="en-GB" dirty="0" smtClean="0"/>
              <a:t> measures the average spread around the mean, and therefore gives a sense of the ‘typical’ distance from the mean.</a:t>
            </a:r>
          </a:p>
          <a:p>
            <a:r>
              <a:rPr lang="en-GB" dirty="0" smtClean="0"/>
              <a:t>The </a:t>
            </a:r>
            <a:r>
              <a:rPr lang="en-GB" b="1" dirty="0" smtClean="0"/>
              <a:t>variance</a:t>
            </a:r>
            <a:r>
              <a:rPr lang="en-GB" dirty="0" smtClean="0"/>
              <a:t> is the square of the standard deviation. They are calculated by:</a:t>
            </a:r>
          </a:p>
          <a:p>
            <a:r>
              <a:rPr lang="en-GB" dirty="0" smtClean="0"/>
              <a:t>calculating the difference of each value from the mean; </a:t>
            </a:r>
          </a:p>
          <a:p>
            <a:r>
              <a:rPr lang="en-GB" dirty="0" smtClean="0"/>
              <a:t>squaring each one (to eliminate any difference between those above and below the mean);</a:t>
            </a:r>
          </a:p>
          <a:p>
            <a:r>
              <a:rPr lang="en-GB" dirty="0" smtClean="0"/>
              <a:t>summing the squared differences;</a:t>
            </a:r>
          </a:p>
          <a:p>
            <a:r>
              <a:rPr lang="en-GB" dirty="0" smtClean="0"/>
              <a:t>dividing by the number of items minus one.</a:t>
            </a:r>
          </a:p>
          <a:p>
            <a:r>
              <a:rPr lang="en-GB" dirty="0" smtClean="0"/>
              <a:t>This gives the </a:t>
            </a:r>
            <a:r>
              <a:rPr lang="en-GB" b="1" dirty="0" smtClean="0"/>
              <a:t>variance</a:t>
            </a:r>
            <a:r>
              <a:rPr lang="en-GB" dirty="0" smtClean="0"/>
              <a:t>.</a:t>
            </a:r>
          </a:p>
          <a:p>
            <a:r>
              <a:rPr lang="en-GB" dirty="0" smtClean="0"/>
              <a:t>To calculate the </a:t>
            </a:r>
            <a:r>
              <a:rPr lang="en-GB" b="1" dirty="0" smtClean="0"/>
              <a:t>standard deviation</a:t>
            </a:r>
            <a:r>
              <a:rPr lang="en-GB" dirty="0" smtClean="0"/>
              <a:t>, take the square root of the variance.</a:t>
            </a:r>
          </a:p>
          <a:p>
            <a:r>
              <a:rPr lang="en-GB" sz="1200" u="none" strike="noStrike" kern="1200" dirty="0" smtClean="0">
                <a:solidFill>
                  <a:schemeClr val="tx1"/>
                </a:solidFill>
                <a:effectLst/>
                <a:latin typeface="+mn-lt"/>
                <a:ea typeface="+mn-ea"/>
                <a:cs typeface="+mn-cs"/>
              </a:rPr>
              <a:t/>
            </a:r>
            <a:br>
              <a:rPr lang="en-GB" sz="1200" u="none" strike="noStrike" kern="1200" dirty="0" smtClean="0">
                <a:solidFill>
                  <a:schemeClr val="tx1"/>
                </a:solidFill>
                <a:effectLst/>
                <a:latin typeface="+mn-lt"/>
                <a:ea typeface="+mn-ea"/>
                <a:cs typeface="+mn-cs"/>
              </a:rPr>
            </a:br>
            <a:r>
              <a:rPr lang="en-GB" sz="1200" u="none" strike="noStrike" kern="1200" dirty="0" smtClean="0">
                <a:solidFill>
                  <a:schemeClr val="tx1"/>
                </a:solidFill>
                <a:effectLst/>
                <a:latin typeface="+mn-lt"/>
                <a:ea typeface="+mn-ea"/>
                <a:cs typeface="+mn-cs"/>
              </a:rPr>
              <a:t>Find more at: </a:t>
            </a:r>
            <a:r>
              <a:rPr lang="en-GB" sz="1200" u="none" strike="noStrike" kern="1200" dirty="0" smtClean="0">
                <a:solidFill>
                  <a:schemeClr val="tx1"/>
                </a:solidFill>
                <a:effectLst/>
                <a:latin typeface="+mn-lt"/>
                <a:ea typeface="+mn-ea"/>
                <a:cs typeface="+mn-cs"/>
                <a:hlinkClick r:id="rId3"/>
              </a:rPr>
              <a:t>http://www.skillsyouneed.com/num/simple-statistical-analysis.html#ixzz40Puk0Bhw</a:t>
            </a:r>
            <a:r>
              <a:rPr lang="en-GB" sz="1200" u="none" strike="noStrike" kern="1200" dirty="0" smtClean="0">
                <a:solidFill>
                  <a:schemeClr val="tx1"/>
                </a:solidFill>
                <a:effectLst/>
                <a:latin typeface="+mn-lt"/>
                <a:ea typeface="+mn-ea"/>
                <a:cs typeface="+mn-cs"/>
              </a:rPr>
              <a:t/>
            </a:r>
            <a:br>
              <a:rPr lang="en-GB" sz="1200" u="none" strike="noStrike" kern="1200" dirty="0" smtClean="0">
                <a:solidFill>
                  <a:schemeClr val="tx1"/>
                </a:solidFill>
                <a:effectLst/>
                <a:latin typeface="+mn-lt"/>
                <a:ea typeface="+mn-ea"/>
                <a:cs typeface="+mn-cs"/>
              </a:rPr>
            </a:br>
            <a:endParaRPr lang="en-GB" sz="1200" u="none" strike="noStrike"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13</a:t>
            </a:fld>
            <a:endParaRPr lang="en-GB"/>
          </a:p>
        </p:txBody>
      </p:sp>
    </p:spTree>
    <p:extLst>
      <p:ext uri="{BB962C8B-B14F-4D97-AF65-F5344CB8AC3E}">
        <p14:creationId xmlns:p14="http://schemas.microsoft.com/office/powerpoint/2010/main" val="360667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get it wrong you risk using </a:t>
            </a:r>
            <a:r>
              <a:rPr lang="en-GB" i="1" dirty="0" smtClean="0"/>
              <a:t>an incorrect statistical procedure</a:t>
            </a:r>
            <a:r>
              <a:rPr lang="en-GB" dirty="0" smtClean="0"/>
              <a:t> or you may use </a:t>
            </a:r>
            <a:r>
              <a:rPr lang="en-GB" i="1" dirty="0" smtClean="0"/>
              <a:t>a less powerful procedure</a:t>
            </a:r>
            <a:r>
              <a:rPr lang="en-GB" dirty="0" smtClean="0"/>
              <a:t>.</a:t>
            </a:r>
          </a:p>
          <a:p>
            <a:r>
              <a:rPr lang="en-GB" dirty="0" smtClean="0"/>
              <a:t>Non-</a:t>
            </a:r>
            <a:r>
              <a:rPr lang="en-GB" dirty="0" err="1" smtClean="0"/>
              <a:t>paramteric</a:t>
            </a:r>
            <a:r>
              <a:rPr lang="en-GB" dirty="0" smtClean="0"/>
              <a:t> statistical procedures are less powerful because they use less information in their </a:t>
            </a:r>
            <a:r>
              <a:rPr lang="en-GB" dirty="0" err="1" smtClean="0"/>
              <a:t>calulation</a:t>
            </a:r>
            <a:r>
              <a:rPr lang="en-GB" dirty="0" smtClean="0"/>
              <a:t>. For example, a parametric </a:t>
            </a:r>
            <a:r>
              <a:rPr lang="en-GB" dirty="0" smtClean="0">
                <a:hlinkClick r:id="rId3"/>
              </a:rPr>
              <a:t>correlation</a:t>
            </a:r>
            <a:r>
              <a:rPr lang="en-GB" dirty="0" smtClean="0"/>
              <a:t> uses information about the mean and deviation from the mean while a non-parametric correlation will use only the ordinal position of pairs of scores.</a:t>
            </a:r>
          </a:p>
          <a:p>
            <a:r>
              <a:rPr lang="en-GB" dirty="0" smtClean="0"/>
              <a:t>The basic distinction for </a:t>
            </a:r>
            <a:r>
              <a:rPr lang="en-GB" dirty="0" err="1" smtClean="0"/>
              <a:t>paramteric</a:t>
            </a:r>
            <a:r>
              <a:rPr lang="en-GB" dirty="0" smtClean="0"/>
              <a:t> versus non-parametric is: </a:t>
            </a:r>
          </a:p>
          <a:p>
            <a:r>
              <a:rPr lang="en-GB" dirty="0" smtClean="0"/>
              <a:t>If your </a:t>
            </a:r>
            <a:r>
              <a:rPr lang="en-GB" dirty="0" smtClean="0">
                <a:hlinkClick r:id="rId4"/>
              </a:rPr>
              <a:t>measurement scale</a:t>
            </a:r>
            <a:r>
              <a:rPr lang="en-GB" dirty="0" smtClean="0"/>
              <a:t> is </a:t>
            </a:r>
            <a:r>
              <a:rPr lang="en-GB" dirty="0" smtClean="0">
                <a:hlinkClick r:id="rId5"/>
              </a:rPr>
              <a:t>nominal</a:t>
            </a:r>
            <a:r>
              <a:rPr lang="en-GB" dirty="0" smtClean="0"/>
              <a:t> or </a:t>
            </a:r>
            <a:r>
              <a:rPr lang="en-GB" dirty="0" smtClean="0">
                <a:hlinkClick r:id="rId6"/>
              </a:rPr>
              <a:t>ordinal</a:t>
            </a:r>
            <a:r>
              <a:rPr lang="en-GB" dirty="0" smtClean="0"/>
              <a:t> then you use </a:t>
            </a:r>
            <a:r>
              <a:rPr lang="en-GB" dirty="0" smtClean="0">
                <a:hlinkClick r:id="rId7"/>
              </a:rPr>
              <a:t>non-parametric statistics</a:t>
            </a:r>
            <a:endParaRPr lang="en-GB" dirty="0" smtClean="0"/>
          </a:p>
          <a:p>
            <a:r>
              <a:rPr lang="en-GB" dirty="0" smtClean="0"/>
              <a:t>If you are using </a:t>
            </a:r>
            <a:r>
              <a:rPr lang="en-GB" dirty="0" smtClean="0">
                <a:hlinkClick r:id="rId8"/>
              </a:rPr>
              <a:t>interval</a:t>
            </a:r>
            <a:r>
              <a:rPr lang="en-GB" dirty="0" smtClean="0"/>
              <a:t> or </a:t>
            </a:r>
            <a:r>
              <a:rPr lang="en-GB" dirty="0" smtClean="0">
                <a:hlinkClick r:id="rId9"/>
              </a:rPr>
              <a:t>ratio</a:t>
            </a:r>
            <a:r>
              <a:rPr lang="en-GB" dirty="0" smtClean="0"/>
              <a:t> scales you use </a:t>
            </a:r>
            <a:r>
              <a:rPr lang="en-GB" dirty="0" smtClean="0">
                <a:hlinkClick r:id="rId10"/>
              </a:rPr>
              <a:t>parametric statistics</a:t>
            </a:r>
            <a:r>
              <a:rPr lang="en-GB" dirty="0" smtClean="0"/>
              <a:t>. </a:t>
            </a:r>
          </a:p>
          <a:p>
            <a:r>
              <a:rPr lang="en-GB" dirty="0" smtClean="0"/>
              <a:t>There are other considerations which have to be taken into account:</a:t>
            </a:r>
          </a:p>
          <a:p>
            <a:r>
              <a:rPr lang="en-GB" dirty="0" smtClean="0"/>
              <a:t>You have to look at the distribution of your data. If your data is supposed to take parametric stats you should check that the distributions are approximately </a:t>
            </a:r>
            <a:r>
              <a:rPr lang="en-GB" dirty="0" err="1" smtClean="0"/>
              <a:t>normal.The</a:t>
            </a:r>
            <a:r>
              <a:rPr lang="en-GB" dirty="0" smtClean="0"/>
              <a:t> best way to do this is to check the </a:t>
            </a:r>
            <a:r>
              <a:rPr lang="en-GB" dirty="0" smtClean="0">
                <a:hlinkClick r:id="rId11"/>
              </a:rPr>
              <a:t>skew</a:t>
            </a:r>
            <a:r>
              <a:rPr lang="en-GB" dirty="0" smtClean="0"/>
              <a:t> and </a:t>
            </a:r>
            <a:r>
              <a:rPr lang="en-GB" dirty="0" smtClean="0">
                <a:hlinkClick r:id="rId12"/>
              </a:rPr>
              <a:t>Kurtosis</a:t>
            </a:r>
            <a:r>
              <a:rPr lang="en-GB" dirty="0" smtClean="0"/>
              <a:t> measures from the frequency output from SPSS. For a relatively normal distribution:</a:t>
            </a:r>
          </a:p>
          <a:p>
            <a:r>
              <a:rPr lang="en-GB" dirty="0" smtClean="0"/>
              <a:t>skew ~= 1.0</a:t>
            </a:r>
            <a:br>
              <a:rPr lang="en-GB" dirty="0" smtClean="0"/>
            </a:br>
            <a:r>
              <a:rPr lang="en-GB" dirty="0" smtClean="0"/>
              <a:t>kurtosis~=1.0</a:t>
            </a:r>
          </a:p>
          <a:p>
            <a:r>
              <a:rPr lang="en-GB" dirty="0" smtClean="0"/>
              <a:t>If a distribution deviates markedly from normality then you take the risk that the statistic will be inaccurate. The safest thing to do is to use an equivalent non-parametric statistic.</a:t>
            </a:r>
          </a:p>
          <a:p>
            <a:endParaRPr lang="en-GB" dirty="0" smtClean="0"/>
          </a:p>
          <a:p>
            <a:r>
              <a:rPr lang="en-GB" dirty="0" smtClean="0"/>
              <a:t>www.csse.monash.edu.au/~smarkham/resources/scaling.htm - Nominal, ordinal etc.</a:t>
            </a:r>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14</a:t>
            </a:fld>
            <a:endParaRPr lang="en-GB"/>
          </a:p>
        </p:txBody>
      </p:sp>
    </p:spTree>
    <p:extLst>
      <p:ext uri="{BB962C8B-B14F-4D97-AF65-F5344CB8AC3E}">
        <p14:creationId xmlns:p14="http://schemas.microsoft.com/office/powerpoint/2010/main" val="853474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Significance level of a statistical hypothesis test is a fixed probability of wrongly rejecting the null hypothesis H0, if it is in fact true.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probability value (p-value) of a statistical hypothesis test is the probability of getting a value of the test statistic as extreme as or more extreme than that observed by chance alone, if the null hypothesis H0, is true.</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Small p-values suggest that the null hypothesis is unlikely to be true. The smaller it is, the more convincing is the rejection of the null hypothesis. It indicates the strength of evidence for say, rejecting the null hypothesis H0, rather than simply concluding "Reject H0' or "Do not reject H0".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power of a statistical hypothesis test measures the test's ability to reject the null hypothesis when it is actually false - that is, to make a correct decision. Ability to detect</a:t>
            </a:r>
            <a:r>
              <a:rPr lang="en-GB" sz="1200" kern="1200" baseline="0" dirty="0" smtClean="0">
                <a:solidFill>
                  <a:schemeClr val="tx1"/>
                </a:solidFill>
                <a:latin typeface="+mn-lt"/>
                <a:ea typeface="+mn-ea"/>
                <a:cs typeface="+mn-cs"/>
              </a:rPr>
              <a:t> a difference.</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16</a:t>
            </a:fld>
            <a:endParaRPr lang="en-GB"/>
          </a:p>
        </p:txBody>
      </p:sp>
    </p:spTree>
    <p:extLst>
      <p:ext uri="{BB962C8B-B14F-4D97-AF65-F5344CB8AC3E}">
        <p14:creationId xmlns:p14="http://schemas.microsoft.com/office/powerpoint/2010/main" val="3475325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owever</a:t>
            </a:r>
            <a:r>
              <a:rPr lang="en-GB" dirty="0" smtClean="0"/>
              <a:t>, there are some pitfalls to qualitative research, such as:</a:t>
            </a:r>
          </a:p>
          <a:p>
            <a:r>
              <a:rPr lang="en-GB" b="1" dirty="0" smtClean="0"/>
              <a:t>If respondents do not see a value for them in the research, they may provide inaccurate or false information.</a:t>
            </a:r>
            <a:r>
              <a:rPr lang="en-GB" dirty="0" smtClean="0"/>
              <a:t> They may also say what they think the researcher wishes to hear. Qualitative researchers therefore need to take the time to build relationships with their research subjects and always be aware of this potential.</a:t>
            </a:r>
          </a:p>
          <a:p>
            <a:r>
              <a:rPr lang="en-GB" b="1" dirty="0" smtClean="0"/>
              <a:t>Although ethics are an issue for any type of research, there may be particular difficulties with qualitative research because the researcher may be party to confidential information.</a:t>
            </a:r>
            <a:r>
              <a:rPr lang="en-GB" dirty="0" smtClean="0"/>
              <a:t> It is important always to bear in mind that you must do no harm to your research subjects.</a:t>
            </a:r>
          </a:p>
          <a:p>
            <a:r>
              <a:rPr lang="en-GB" b="1" dirty="0" smtClean="0"/>
              <a:t>It is generally harder for qualitative researchers to remain apart from their work.</a:t>
            </a:r>
            <a:r>
              <a:rPr lang="en-GB" dirty="0" smtClean="0"/>
              <a:t> By the nature of their study, they are involved with people. It is therefore helpful to develop habits of reflecting on your part in the work and how this may affect the research. See our page on </a:t>
            </a:r>
            <a:r>
              <a:rPr lang="en-GB" b="1" dirty="0" smtClean="0">
                <a:hlinkClick r:id="rId3"/>
              </a:rPr>
              <a:t>Reflective Practice</a:t>
            </a:r>
            <a:r>
              <a:rPr lang="en-GB" dirty="0" smtClean="0"/>
              <a:t> for more.</a:t>
            </a:r>
          </a:p>
          <a:p>
            <a:r>
              <a:rPr lang="en-GB" sz="1200" u="none" strike="noStrike" kern="1200" dirty="0" smtClean="0">
                <a:solidFill>
                  <a:schemeClr val="tx1"/>
                </a:solidFill>
                <a:effectLst/>
                <a:latin typeface="+mn-lt"/>
                <a:ea typeface="+mn-ea"/>
                <a:cs typeface="+mn-cs"/>
              </a:rPr>
              <a:t/>
            </a:r>
            <a:br>
              <a:rPr lang="en-GB" sz="1200" u="none" strike="noStrike" kern="1200" dirty="0" smtClean="0">
                <a:solidFill>
                  <a:schemeClr val="tx1"/>
                </a:solidFill>
                <a:effectLst/>
                <a:latin typeface="+mn-lt"/>
                <a:ea typeface="+mn-ea"/>
                <a:cs typeface="+mn-cs"/>
              </a:rPr>
            </a:br>
            <a:r>
              <a:rPr lang="en-GB" sz="1200" u="none" strike="noStrike" kern="1200" dirty="0" smtClean="0">
                <a:solidFill>
                  <a:schemeClr val="tx1"/>
                </a:solidFill>
                <a:effectLst/>
                <a:latin typeface="+mn-lt"/>
                <a:ea typeface="+mn-ea"/>
                <a:cs typeface="+mn-cs"/>
              </a:rPr>
              <a:t>Find more at: </a:t>
            </a:r>
            <a:r>
              <a:rPr lang="en-GB" sz="1200" u="none" strike="noStrike" kern="1200" dirty="0" smtClean="0">
                <a:solidFill>
                  <a:schemeClr val="tx1"/>
                </a:solidFill>
                <a:effectLst/>
                <a:latin typeface="+mn-lt"/>
                <a:ea typeface="+mn-ea"/>
                <a:cs typeface="+mn-cs"/>
                <a:hlinkClick r:id="rId4"/>
              </a:rPr>
              <a:t>http://www.skillsyouneed.com/learn/quantitative-and-qualitative.html#ixzz40SxYY76I</a:t>
            </a:r>
            <a:r>
              <a:rPr lang="en-GB" sz="1200" u="none" strike="noStrike" kern="1200" dirty="0" smtClean="0">
                <a:solidFill>
                  <a:schemeClr val="tx1"/>
                </a:solidFill>
                <a:effectLst/>
                <a:latin typeface="+mn-lt"/>
                <a:ea typeface="+mn-ea"/>
                <a:cs typeface="+mn-cs"/>
              </a:rPr>
              <a:t/>
            </a:r>
            <a:br>
              <a:rPr lang="en-GB" sz="1200" u="none" strike="noStrike" kern="1200" dirty="0" smtClean="0">
                <a:solidFill>
                  <a:schemeClr val="tx1"/>
                </a:solidFill>
                <a:effectLst/>
                <a:latin typeface="+mn-lt"/>
                <a:ea typeface="+mn-ea"/>
                <a:cs typeface="+mn-cs"/>
              </a:rPr>
            </a:br>
            <a:endParaRPr lang="en-GB" sz="1200" u="none" strike="noStrike"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0C5AE6-6172-4A8B-A290-E5F199D17A20}" type="slidenum">
              <a:rPr lang="en-GB" smtClean="0"/>
              <a:t>20</a:t>
            </a:fld>
            <a:endParaRPr lang="en-GB"/>
          </a:p>
        </p:txBody>
      </p:sp>
    </p:spTree>
    <p:extLst>
      <p:ext uri="{BB962C8B-B14F-4D97-AF65-F5344CB8AC3E}">
        <p14:creationId xmlns:p14="http://schemas.microsoft.com/office/powerpoint/2010/main" val="3229986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361D8292-7A5A-44EB-ADEC-AA767D00200F}" type="datetimeFigureOut">
              <a:rPr lang="en-US" dirty="0"/>
              <a:t>4/22/2021</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238891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7C7E2-153A-45C5-8793-AE7845A941D0}"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342201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7C7E2-153A-45C5-8793-AE7845A941D0}"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50423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C7C7E2-153A-45C5-8793-AE7845A941D0}" type="datetimeFigureOut">
              <a:rPr lang="en-GB" smtClean="0"/>
              <a:t>22/04/2021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154902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67C7C7E2-153A-45C5-8793-AE7845A941D0}" type="datetimeFigureOut">
              <a:rPr lang="en-GB" smtClean="0"/>
              <a:t>22/04/2021</a:t>
            </a:fld>
            <a:endParaRPr lang="en-GB"/>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6453378" y="5211060"/>
            <a:ext cx="1584198" cy="228600"/>
          </a:xfrm>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34685272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C7C7E2-153A-45C5-8793-AE7845A941D0}"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262041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C7C7E2-153A-45C5-8793-AE7845A941D0}" type="datetimeFigureOut">
              <a:rPr lang="en-GB" smtClean="0"/>
              <a:t>22/04/2021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365152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C7C7E2-153A-45C5-8793-AE7845A941D0}" type="datetimeFigureOut">
              <a:rPr lang="en-GB" smtClean="0"/>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2863971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7C7E2-153A-45C5-8793-AE7845A941D0}" type="datetimeFigureOut">
              <a:rPr lang="en-GB" smtClean="0"/>
              <a:t>22/04/2021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89EC74-5B7E-44A2-93E1-F9DB49852F16}" type="slidenum">
              <a:rPr lang="en-GB" smtClean="0"/>
              <a:t>‹#›</a:t>
            </a:fld>
            <a:endParaRPr lang="en-GB"/>
          </a:p>
        </p:txBody>
      </p:sp>
    </p:spTree>
    <p:extLst>
      <p:ext uri="{BB962C8B-B14F-4D97-AF65-F5344CB8AC3E}">
        <p14:creationId xmlns:p14="http://schemas.microsoft.com/office/powerpoint/2010/main" val="246425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67C7C7E2-153A-45C5-8793-AE7845A941D0}" type="datetimeFigureOut">
              <a:rPr lang="en-GB" smtClean="0"/>
              <a:t>22/04/2021</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A489EC74-5B7E-44A2-93E1-F9DB49852F16}" type="slidenum">
              <a:rPr lang="en-GB" smtClean="0"/>
              <a:t>‹#›</a:t>
            </a:fld>
            <a:endParaRPr lang="en-GB"/>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359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67C7C7E2-153A-45C5-8793-AE7845A941D0}" type="datetimeFigureOut">
              <a:rPr lang="en-GB" smtClean="0"/>
              <a:t>22/04/2021</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A489EC74-5B7E-44A2-93E1-F9DB49852F16}" type="slidenum">
              <a:rPr lang="en-GB" smtClean="0"/>
              <a:t>‹#›</a:t>
            </a:fld>
            <a:endParaRPr lang="en-GB"/>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228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89D66BB5-FA43-4133-A57F-33DEFA0D4249}" type="datetimeFigureOut">
              <a:rPr lang="en-US" dirty="0"/>
              <a:t>4/22/2021</a:t>
            </a:fld>
            <a:endParaRPr lang="en-US" dirty="0"/>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227618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Introduction </a:t>
            </a:r>
            <a:r>
              <a:rPr lang="en-GB"/>
              <a:t>to </a:t>
            </a:r>
            <a:r>
              <a:rPr lang="en-GB" smtClean="0"/>
              <a:t>research METHODS</a:t>
            </a:r>
            <a:endParaRPr lang="en-GB" dirty="0"/>
          </a:p>
        </p:txBody>
      </p:sp>
      <p:sp>
        <p:nvSpPr>
          <p:cNvPr id="3" name="Subtitle 2"/>
          <p:cNvSpPr>
            <a:spLocks noGrp="1"/>
          </p:cNvSpPr>
          <p:nvPr>
            <p:ph type="subTitle" idx="1"/>
          </p:nvPr>
        </p:nvSpPr>
        <p:spPr/>
        <p:txBody>
          <a:bodyPr>
            <a:normAutofit lnSpcReduction="10000"/>
          </a:bodyPr>
          <a:lstStyle/>
          <a:p>
            <a:r>
              <a:rPr lang="en-GB" dirty="0" smtClean="0"/>
              <a:t/>
            </a:r>
            <a:br>
              <a:rPr lang="en-GB" dirty="0" smtClean="0"/>
            </a:br>
            <a:endParaRPr lang="en-GB" dirty="0"/>
          </a:p>
        </p:txBody>
      </p:sp>
    </p:spTree>
    <p:extLst>
      <p:ext uri="{BB962C8B-B14F-4D97-AF65-F5344CB8AC3E}">
        <p14:creationId xmlns:p14="http://schemas.microsoft.com/office/powerpoint/2010/main" val="1783200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Quantitative data</a:t>
            </a:r>
            <a:endParaRPr lang="en-GB" dirty="0"/>
          </a:p>
        </p:txBody>
      </p:sp>
      <p:sp>
        <p:nvSpPr>
          <p:cNvPr id="3" name="Content Placeholder 2"/>
          <p:cNvSpPr>
            <a:spLocks noGrp="1"/>
          </p:cNvSpPr>
          <p:nvPr>
            <p:ph idx="1"/>
          </p:nvPr>
        </p:nvSpPr>
        <p:spPr/>
        <p:txBody>
          <a:bodyPr>
            <a:noAutofit/>
          </a:bodyPr>
          <a:lstStyle/>
          <a:p>
            <a:r>
              <a:rPr lang="en-GB" sz="2400" dirty="0" smtClean="0"/>
              <a:t>Data sources include</a:t>
            </a:r>
          </a:p>
          <a:p>
            <a:pPr lvl="1"/>
            <a:r>
              <a:rPr lang="en-GB" sz="2400" dirty="0" smtClean="0"/>
              <a:t>Surveys where there are a large number of </a:t>
            </a:r>
            <a:r>
              <a:rPr lang="en-GB" sz="2400" dirty="0"/>
              <a:t>respondents (</a:t>
            </a:r>
            <a:r>
              <a:rPr lang="en-GB" sz="2400" dirty="0" err="1"/>
              <a:t>esp</a:t>
            </a:r>
            <a:r>
              <a:rPr lang="en-GB" sz="2400" dirty="0"/>
              <a:t> where you have used a Likert scale) </a:t>
            </a:r>
            <a:endParaRPr lang="en-GB" sz="2400" dirty="0" smtClean="0"/>
          </a:p>
          <a:p>
            <a:pPr lvl="1"/>
            <a:r>
              <a:rPr lang="en-GB" sz="2400" dirty="0" smtClean="0"/>
              <a:t>Observations (counts of numbers and/or coding data into numbers)</a:t>
            </a:r>
          </a:p>
          <a:p>
            <a:pPr lvl="1"/>
            <a:r>
              <a:rPr lang="en-GB" sz="2400" dirty="0" smtClean="0"/>
              <a:t>Secondary data (government data; SATs scores </a:t>
            </a:r>
            <a:r>
              <a:rPr lang="en-GB" sz="2400" dirty="0" err="1" smtClean="0"/>
              <a:t>etc</a:t>
            </a:r>
            <a:r>
              <a:rPr lang="en-GB" sz="2400" dirty="0" smtClean="0"/>
              <a:t>)</a:t>
            </a:r>
          </a:p>
          <a:p>
            <a:pPr lvl="1"/>
            <a:endParaRPr lang="en-GB" sz="2400" dirty="0" smtClean="0"/>
          </a:p>
          <a:p>
            <a:r>
              <a:rPr lang="en-GB" sz="2400" dirty="0" smtClean="0"/>
              <a:t>Analysis techniques include </a:t>
            </a:r>
            <a:r>
              <a:rPr lang="en-GB" sz="2400" dirty="0"/>
              <a:t>hypothesis </a:t>
            </a:r>
            <a:r>
              <a:rPr lang="en-GB" sz="2400" dirty="0" smtClean="0"/>
              <a:t>testing, correlations and cluster analysis</a:t>
            </a:r>
            <a:endParaRPr lang="en-GB" sz="2400" dirty="0"/>
          </a:p>
        </p:txBody>
      </p:sp>
    </p:spTree>
    <p:extLst>
      <p:ext uri="{BB962C8B-B14F-4D97-AF65-F5344CB8AC3E}">
        <p14:creationId xmlns:p14="http://schemas.microsoft.com/office/powerpoint/2010/main" val="418176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Black swans and falsifiability</a:t>
            </a:r>
            <a:endParaRPr lang="en-GB" dirty="0"/>
          </a:p>
        </p:txBody>
      </p:sp>
      <p:sp>
        <p:nvSpPr>
          <p:cNvPr id="3" name="Content Placeholder 2"/>
          <p:cNvSpPr>
            <a:spLocks noGrp="1"/>
          </p:cNvSpPr>
          <p:nvPr>
            <p:ph idx="1"/>
          </p:nvPr>
        </p:nvSpPr>
        <p:spPr>
          <a:xfrm>
            <a:off x="457200" y="4381499"/>
            <a:ext cx="6134100" cy="1744663"/>
          </a:xfrm>
        </p:spPr>
        <p:txBody>
          <a:bodyPr>
            <a:normAutofit lnSpcReduction="10000"/>
          </a:bodyPr>
          <a:lstStyle/>
          <a:p>
            <a:r>
              <a:rPr lang="en-GB" sz="2600" dirty="0" smtClean="0"/>
              <a:t>Hypothesis  testing</a:t>
            </a:r>
          </a:p>
          <a:p>
            <a:r>
              <a:rPr lang="en-GB" sz="2600" dirty="0" smtClean="0"/>
              <a:t>Start with null hypothesis </a:t>
            </a:r>
            <a:r>
              <a:rPr lang="en-GB" sz="2600" dirty="0"/>
              <a:t/>
            </a:r>
            <a:br>
              <a:rPr lang="en-GB" sz="2600" dirty="0"/>
            </a:br>
            <a:r>
              <a:rPr lang="en-GB" sz="2600" dirty="0" smtClean="0"/>
              <a:t>i.e. H</a:t>
            </a:r>
            <a:r>
              <a:rPr lang="en-GB" sz="2600" baseline="-25000" dirty="0" smtClean="0"/>
              <a:t>0</a:t>
            </a:r>
            <a:r>
              <a:rPr lang="en-GB" sz="2600" dirty="0" smtClean="0"/>
              <a:t> – that there will be no difference</a:t>
            </a:r>
            <a:endParaRPr lang="en-GB" sz="2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747221"/>
            <a:ext cx="1645745" cy="2109296"/>
          </a:xfrm>
          <a:prstGeom prst="rect">
            <a:avLst/>
          </a:prstGeom>
        </p:spPr>
      </p:pic>
      <p:sp>
        <p:nvSpPr>
          <p:cNvPr id="7" name="Content Placeholder 2"/>
          <p:cNvSpPr txBox="1">
            <a:spLocks/>
          </p:cNvSpPr>
          <p:nvPr/>
        </p:nvSpPr>
        <p:spPr>
          <a:xfrm>
            <a:off x="2628899" y="2014194"/>
            <a:ext cx="6037755" cy="20815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GB" sz="2600" dirty="0">
                <a:solidFill>
                  <a:srgbClr val="00B0F0"/>
                </a:solidFill>
              </a:rPr>
              <a:t>Falsifiability</a:t>
            </a:r>
            <a:r>
              <a:rPr lang="en-GB" sz="2600" dirty="0"/>
              <a:t> or refutability of a statement, hypothesis, or theory is the inherent possibility that it can be proven </a:t>
            </a:r>
            <a:r>
              <a:rPr lang="en-GB" sz="2600" dirty="0" smtClean="0"/>
              <a:t>false</a:t>
            </a:r>
          </a:p>
          <a:p>
            <a:pPr marL="0" indent="0">
              <a:spcBef>
                <a:spcPts val="0"/>
              </a:spcBef>
              <a:spcAft>
                <a:spcPts val="600"/>
              </a:spcAft>
              <a:buNone/>
            </a:pPr>
            <a:endParaRPr lang="en-GB" sz="26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1086" y="4381500"/>
            <a:ext cx="2287814" cy="2001838"/>
          </a:xfrm>
          <a:prstGeom prst="rect">
            <a:avLst/>
          </a:prstGeom>
        </p:spPr>
      </p:pic>
    </p:spTree>
    <p:extLst>
      <p:ext uri="{BB962C8B-B14F-4D97-AF65-F5344CB8AC3E}">
        <p14:creationId xmlns:p14="http://schemas.microsoft.com/office/powerpoint/2010/main" val="336944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 I and Type II errors</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95679"/>
            <a:ext cx="9144000" cy="5073868"/>
          </a:xfrm>
          <a:prstGeom prst="rect">
            <a:avLst/>
          </a:prstGeom>
        </p:spPr>
      </p:pic>
    </p:spTree>
    <p:extLst>
      <p:ext uri="{BB962C8B-B14F-4D97-AF65-F5344CB8AC3E}">
        <p14:creationId xmlns:p14="http://schemas.microsoft.com/office/powerpoint/2010/main" val="4096514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Analysing quant data</a:t>
            </a:r>
            <a:endParaRPr lang="en-GB" dirty="0"/>
          </a:p>
        </p:txBody>
      </p:sp>
      <p:sp>
        <p:nvSpPr>
          <p:cNvPr id="3" name="Content Placeholder 2"/>
          <p:cNvSpPr>
            <a:spLocks noGrp="1"/>
          </p:cNvSpPr>
          <p:nvPr>
            <p:ph idx="1"/>
          </p:nvPr>
        </p:nvSpPr>
        <p:spPr/>
        <p:txBody>
          <a:bodyPr>
            <a:normAutofit/>
          </a:bodyPr>
          <a:lstStyle/>
          <a:p>
            <a:endParaRPr lang="en-GB" dirty="0" smtClean="0"/>
          </a:p>
          <a:p>
            <a:r>
              <a:rPr lang="en-GB" sz="2400" dirty="0" smtClean="0"/>
              <a:t>Always good to group and/or visualise the data initially </a:t>
            </a:r>
            <a:r>
              <a:rPr lang="en-GB" sz="2400" dirty="0" smtClean="0">
                <a:sym typeface="Wingdings" panose="05000000000000000000" pitchFamily="2" charset="2"/>
              </a:rPr>
              <a:t> outliers/cleaning data</a:t>
            </a:r>
            <a:endParaRPr lang="en-GB" sz="2400" dirty="0" smtClean="0"/>
          </a:p>
          <a:p>
            <a:r>
              <a:rPr lang="en-GB" sz="2400" dirty="0" smtClean="0"/>
              <a:t>What average are you looking for? </a:t>
            </a:r>
            <a:br>
              <a:rPr lang="en-GB" sz="2400" dirty="0" smtClean="0"/>
            </a:br>
            <a:r>
              <a:rPr lang="en-GB" sz="2400" dirty="0" smtClean="0"/>
              <a:t>Mean, median or mode? </a:t>
            </a:r>
          </a:p>
          <a:p>
            <a:r>
              <a:rPr lang="en-GB" sz="2400" dirty="0" smtClean="0"/>
              <a:t>Spread of data: </a:t>
            </a:r>
          </a:p>
          <a:p>
            <a:pPr lvl="1"/>
            <a:r>
              <a:rPr lang="en-GB" sz="2400" dirty="0" smtClean="0"/>
              <a:t>skewness/distribution </a:t>
            </a:r>
            <a:endParaRPr lang="en-GB" sz="2400" dirty="0"/>
          </a:p>
          <a:p>
            <a:pPr lvl="1"/>
            <a:r>
              <a:rPr lang="en-GB" sz="2400" dirty="0" smtClean="0"/>
              <a:t>range, variance and standard deviation</a:t>
            </a:r>
          </a:p>
        </p:txBody>
      </p:sp>
    </p:spTree>
    <p:extLst>
      <p:ext uri="{BB962C8B-B14F-4D97-AF65-F5344CB8AC3E}">
        <p14:creationId xmlns:p14="http://schemas.microsoft.com/office/powerpoint/2010/main" val="412474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you looking for?</a:t>
            </a:r>
            <a:endParaRPr lang="en-GB" dirty="0"/>
          </a:p>
        </p:txBody>
      </p:sp>
      <p:sp>
        <p:nvSpPr>
          <p:cNvPr id="3" name="Content Placeholder 2"/>
          <p:cNvSpPr>
            <a:spLocks noGrp="1"/>
          </p:cNvSpPr>
          <p:nvPr>
            <p:ph idx="1"/>
          </p:nvPr>
        </p:nvSpPr>
        <p:spPr/>
        <p:txBody>
          <a:bodyPr>
            <a:normAutofit/>
          </a:bodyPr>
          <a:lstStyle/>
          <a:p>
            <a:r>
              <a:rPr lang="en-GB" sz="2400" dirty="0"/>
              <a:t>Trying to find the signal from the noise</a:t>
            </a:r>
          </a:p>
          <a:p>
            <a:r>
              <a:rPr lang="en-GB" sz="2400" dirty="0" smtClean="0"/>
              <a:t>Generally, either a </a:t>
            </a:r>
            <a:r>
              <a:rPr lang="en-GB" sz="2400" dirty="0" smtClean="0">
                <a:solidFill>
                  <a:srgbClr val="00B0F0"/>
                </a:solidFill>
              </a:rPr>
              <a:t>difference</a:t>
            </a:r>
            <a:r>
              <a:rPr lang="en-GB" sz="2400" dirty="0" smtClean="0"/>
              <a:t> (between/within groups) or a </a:t>
            </a:r>
            <a:r>
              <a:rPr lang="en-GB" sz="2400" dirty="0" smtClean="0">
                <a:solidFill>
                  <a:srgbClr val="00B0F0"/>
                </a:solidFill>
              </a:rPr>
              <a:t>correlation</a:t>
            </a:r>
          </a:p>
          <a:p>
            <a:r>
              <a:rPr lang="en-GB" sz="2400" dirty="0" smtClean="0"/>
              <a:t>Choosing the right test to use: </a:t>
            </a:r>
            <a:br>
              <a:rPr lang="en-GB" sz="2400" dirty="0" smtClean="0"/>
            </a:br>
            <a:r>
              <a:rPr lang="en-GB" sz="2400" dirty="0" smtClean="0">
                <a:solidFill>
                  <a:srgbClr val="00B0F0"/>
                </a:solidFill>
              </a:rPr>
              <a:t>parametric</a:t>
            </a:r>
            <a:r>
              <a:rPr lang="en-GB" sz="2400" dirty="0" smtClean="0"/>
              <a:t> vs </a:t>
            </a:r>
            <a:r>
              <a:rPr lang="en-GB" sz="2400" dirty="0" smtClean="0">
                <a:solidFill>
                  <a:srgbClr val="00B0F0"/>
                </a:solidFill>
              </a:rPr>
              <a:t>non-parametric </a:t>
            </a:r>
            <a:r>
              <a:rPr lang="en-GB" sz="2400" dirty="0" smtClean="0"/>
              <a:t>(depends what sort of data you have – interval/ratio vs nominal/ordinal and how it is distributed)</a:t>
            </a:r>
          </a:p>
          <a:p>
            <a:r>
              <a:rPr lang="en-GB" sz="2400" dirty="0" smtClean="0"/>
              <a:t>Correlation does not imply causation!</a:t>
            </a:r>
          </a:p>
          <a:p>
            <a:endParaRPr lang="en-GB" dirty="0"/>
          </a:p>
        </p:txBody>
      </p:sp>
    </p:spTree>
    <p:extLst>
      <p:ext uri="{BB962C8B-B14F-4D97-AF65-F5344CB8AC3E}">
        <p14:creationId xmlns:p14="http://schemas.microsoft.com/office/powerpoint/2010/main" val="2798928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correlations</a:t>
            </a: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1125" y="4292152"/>
            <a:ext cx="5969446" cy="235333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740" y="1556775"/>
            <a:ext cx="6294230" cy="2481379"/>
          </a:xfrm>
          <a:prstGeom prst="rect">
            <a:avLst/>
          </a:prstGeom>
        </p:spPr>
      </p:pic>
    </p:spTree>
    <p:extLst>
      <p:ext uri="{BB962C8B-B14F-4D97-AF65-F5344CB8AC3E}">
        <p14:creationId xmlns:p14="http://schemas.microsoft.com/office/powerpoint/2010/main" val="410832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test statistics</a:t>
            </a:r>
            <a:endParaRPr lang="en-GB" dirty="0"/>
          </a:p>
        </p:txBody>
      </p:sp>
      <p:sp>
        <p:nvSpPr>
          <p:cNvPr id="4" name="Content Placeholder 3"/>
          <p:cNvSpPr>
            <a:spLocks noGrp="1"/>
          </p:cNvSpPr>
          <p:nvPr>
            <p:ph idx="1"/>
          </p:nvPr>
        </p:nvSpPr>
        <p:spPr/>
        <p:txBody>
          <a:bodyPr>
            <a:normAutofit fontScale="77500" lnSpcReduction="20000"/>
          </a:bodyPr>
          <a:lstStyle/>
          <a:p>
            <a:r>
              <a:rPr lang="en-GB" sz="2800" dirty="0" smtClean="0">
                <a:solidFill>
                  <a:srgbClr val="00B0F0"/>
                </a:solidFill>
              </a:rPr>
              <a:t>Significance level </a:t>
            </a:r>
            <a:r>
              <a:rPr lang="en-GB" sz="2800" dirty="0"/>
              <a:t>– a fixed probability of wrongly rejecting the null hypothesis H</a:t>
            </a:r>
            <a:r>
              <a:rPr lang="en-GB" sz="2800" baseline="-25000" dirty="0"/>
              <a:t>0</a:t>
            </a:r>
            <a:r>
              <a:rPr lang="en-GB" sz="2800" dirty="0"/>
              <a:t>, if it is in fact true</a:t>
            </a:r>
            <a:r>
              <a:rPr lang="en-GB" sz="2800" dirty="0" smtClean="0"/>
              <a:t>. Usually set to 0.05 (5%).</a:t>
            </a:r>
          </a:p>
          <a:p>
            <a:r>
              <a:rPr lang="en-GB" sz="2800" dirty="0" smtClean="0">
                <a:solidFill>
                  <a:srgbClr val="00B0F0"/>
                </a:solidFill>
              </a:rPr>
              <a:t>p value </a:t>
            </a:r>
            <a:r>
              <a:rPr lang="en-GB" sz="2800" dirty="0" smtClean="0"/>
              <a:t>- </a:t>
            </a:r>
            <a:r>
              <a:rPr lang="en-GB" sz="2800" dirty="0"/>
              <a:t>probability of getting a value of the test statistic as extreme as or more extreme than that observed by chance alone, if the null hypothesis H</a:t>
            </a:r>
            <a:r>
              <a:rPr lang="en-GB" sz="2800" baseline="-25000" dirty="0"/>
              <a:t>0</a:t>
            </a:r>
            <a:r>
              <a:rPr lang="en-GB" sz="2800" dirty="0"/>
              <a:t>, is true</a:t>
            </a:r>
            <a:r>
              <a:rPr lang="en-GB" sz="2800" dirty="0" smtClean="0"/>
              <a:t>.</a:t>
            </a:r>
          </a:p>
          <a:p>
            <a:r>
              <a:rPr lang="en-GB" sz="2800" dirty="0" smtClean="0">
                <a:solidFill>
                  <a:srgbClr val="00B0F0"/>
                </a:solidFill>
              </a:rPr>
              <a:t>Power </a:t>
            </a:r>
            <a:r>
              <a:rPr lang="en-GB" sz="2800" dirty="0" smtClean="0"/>
              <a:t>– ability to detect a difference if there is one</a:t>
            </a:r>
          </a:p>
          <a:p>
            <a:r>
              <a:rPr lang="en-GB" sz="2800" dirty="0">
                <a:solidFill>
                  <a:srgbClr val="00B0F0"/>
                </a:solidFill>
              </a:rPr>
              <a:t>Effect size </a:t>
            </a:r>
            <a:r>
              <a:rPr lang="en-GB" sz="2800" dirty="0" smtClean="0"/>
              <a:t>– numerical way </a:t>
            </a:r>
            <a:r>
              <a:rPr lang="en-GB" sz="2800" dirty="0"/>
              <a:t>of expressing the strength or magnitude of a reported relationship, be it causal or </a:t>
            </a:r>
            <a:r>
              <a:rPr lang="en-GB" sz="2800" dirty="0" smtClean="0"/>
              <a:t>not</a:t>
            </a:r>
          </a:p>
          <a:p>
            <a:endParaRPr lang="en-GB" dirty="0" smtClean="0"/>
          </a:p>
          <a:p>
            <a:endParaRPr lang="en-GB" dirty="0" smtClean="0"/>
          </a:p>
          <a:p>
            <a:endParaRPr lang="en-GB" dirty="0"/>
          </a:p>
          <a:p>
            <a:endParaRPr lang="en-GB" dirty="0"/>
          </a:p>
        </p:txBody>
      </p:sp>
    </p:spTree>
    <p:extLst>
      <p:ext uri="{BB962C8B-B14F-4D97-AF65-F5344CB8AC3E}">
        <p14:creationId xmlns:p14="http://schemas.microsoft.com/office/powerpoint/2010/main" val="409555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quant researchers worry about</a:t>
            </a:r>
            <a:endParaRPr lang="en-GB" dirty="0"/>
          </a:p>
        </p:txBody>
      </p:sp>
      <p:sp>
        <p:nvSpPr>
          <p:cNvPr id="3" name="Content Placeholder 2"/>
          <p:cNvSpPr>
            <a:spLocks noGrp="1"/>
          </p:cNvSpPr>
          <p:nvPr>
            <p:ph idx="1"/>
          </p:nvPr>
        </p:nvSpPr>
        <p:spPr/>
        <p:txBody>
          <a:bodyPr>
            <a:normAutofit/>
          </a:bodyPr>
          <a:lstStyle/>
          <a:p>
            <a:r>
              <a:rPr lang="en-GB" sz="2400" dirty="0" smtClean="0"/>
              <a:t>Is my sample size big enough?</a:t>
            </a:r>
          </a:p>
          <a:p>
            <a:r>
              <a:rPr lang="en-GB" sz="2400" dirty="0" smtClean="0"/>
              <a:t>Have I used the correct statistical test?</a:t>
            </a:r>
          </a:p>
          <a:p>
            <a:r>
              <a:rPr lang="en-GB" sz="2400" dirty="0" smtClean="0"/>
              <a:t>have I reduced the likelihood of making Type I and/or Type II errors?</a:t>
            </a:r>
          </a:p>
          <a:p>
            <a:r>
              <a:rPr lang="en-GB" sz="2400" dirty="0" smtClean="0"/>
              <a:t>Are my results </a:t>
            </a:r>
            <a:r>
              <a:rPr lang="en-GB" sz="2400" dirty="0" err="1" smtClean="0"/>
              <a:t>generalisable</a:t>
            </a:r>
            <a:r>
              <a:rPr lang="en-GB" sz="2400" dirty="0" smtClean="0"/>
              <a:t>?</a:t>
            </a:r>
          </a:p>
          <a:p>
            <a:r>
              <a:rPr lang="en-GB" sz="2400" dirty="0" smtClean="0"/>
              <a:t>Are my results/methods/results reproducible?</a:t>
            </a:r>
          </a:p>
          <a:p>
            <a:r>
              <a:rPr lang="en-GB" sz="2400" dirty="0" smtClean="0"/>
              <a:t>Am I measuring things the right way?</a:t>
            </a:r>
          </a:p>
        </p:txBody>
      </p:sp>
    </p:spTree>
    <p:extLst>
      <p:ext uri="{BB962C8B-B14F-4D97-AF65-F5344CB8AC3E}">
        <p14:creationId xmlns:p14="http://schemas.microsoft.com/office/powerpoint/2010/main" val="2553072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What’s wrong with quant research?</a:t>
            </a:r>
            <a:endParaRPr lang="en-GB" dirty="0"/>
          </a:p>
        </p:txBody>
      </p:sp>
      <p:sp>
        <p:nvSpPr>
          <p:cNvPr id="3" name="Content Placeholder 2"/>
          <p:cNvSpPr>
            <a:spLocks noGrp="1"/>
          </p:cNvSpPr>
          <p:nvPr>
            <p:ph idx="1"/>
          </p:nvPr>
        </p:nvSpPr>
        <p:spPr/>
        <p:txBody>
          <a:bodyPr>
            <a:normAutofit/>
          </a:bodyPr>
          <a:lstStyle/>
          <a:p>
            <a:r>
              <a:rPr lang="en-GB" sz="2400" dirty="0" smtClean="0"/>
              <a:t>Some things can’t be measured – or measured accurately</a:t>
            </a:r>
          </a:p>
          <a:p>
            <a:r>
              <a:rPr lang="en-GB" sz="2400" dirty="0" smtClean="0"/>
              <a:t>Doesn’t tell you </a:t>
            </a:r>
            <a:r>
              <a:rPr lang="en-GB" sz="2400" b="1" dirty="0" smtClean="0"/>
              <a:t>why</a:t>
            </a:r>
            <a:endParaRPr lang="en-GB" sz="2400" dirty="0" smtClean="0"/>
          </a:p>
          <a:p>
            <a:r>
              <a:rPr lang="en-GB" sz="2400" dirty="0" smtClean="0"/>
              <a:t>Can be impersonal – no engagement with human behaviours or individuals</a:t>
            </a:r>
          </a:p>
          <a:p>
            <a:r>
              <a:rPr lang="en-GB" sz="2400" dirty="0" smtClean="0"/>
              <a:t>Data can be static – snapshots of a point in time</a:t>
            </a:r>
          </a:p>
          <a:p>
            <a:r>
              <a:rPr lang="en-GB" sz="2400" dirty="0" smtClean="0"/>
              <a:t>Can tell a version of the truth (or a lie?) </a:t>
            </a:r>
            <a:br>
              <a:rPr lang="en-GB" sz="2400" dirty="0" smtClean="0"/>
            </a:br>
            <a:r>
              <a:rPr lang="en-GB" sz="2400" dirty="0" smtClean="0"/>
              <a:t>“Lies, damned lies and statistics” – persuasive power of numbers</a:t>
            </a:r>
          </a:p>
          <a:p>
            <a:endParaRPr lang="en-GB" dirty="0"/>
          </a:p>
        </p:txBody>
      </p:sp>
    </p:spTree>
    <p:extLst>
      <p:ext uri="{BB962C8B-B14F-4D97-AF65-F5344CB8AC3E}">
        <p14:creationId xmlns:p14="http://schemas.microsoft.com/office/powerpoint/2010/main" val="342722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approaches</a:t>
            </a:r>
            <a:endParaRPr lang="en-GB" dirty="0"/>
          </a:p>
        </p:txBody>
      </p:sp>
      <p:sp>
        <p:nvSpPr>
          <p:cNvPr id="3" name="Content Placeholder 2"/>
          <p:cNvSpPr>
            <a:spLocks noGrp="1"/>
          </p:cNvSpPr>
          <p:nvPr>
            <p:ph idx="1"/>
          </p:nvPr>
        </p:nvSpPr>
        <p:spPr/>
        <p:txBody>
          <a:bodyPr>
            <a:normAutofit/>
          </a:bodyPr>
          <a:lstStyle/>
          <a:p>
            <a:r>
              <a:rPr lang="en-GB" sz="2400" dirty="0" smtClean="0"/>
              <a:t>Any research that doesn’t involve numerical data</a:t>
            </a:r>
          </a:p>
          <a:p>
            <a:r>
              <a:rPr lang="en-GB" sz="2400" dirty="0" smtClean="0"/>
              <a:t>Instead uses words, pictures, photos, videos, audio recordings. Field notes, generalities. Peoples’ own words.</a:t>
            </a:r>
          </a:p>
          <a:p>
            <a:r>
              <a:rPr lang="en-GB" sz="2400" dirty="0" smtClean="0"/>
              <a:t>Tends to start with a broad question rather than a specific hypothesis</a:t>
            </a:r>
          </a:p>
          <a:p>
            <a:r>
              <a:rPr lang="en-GB" sz="2400" dirty="0" smtClean="0"/>
              <a:t>Develop theory rather than start with one</a:t>
            </a:r>
            <a:br>
              <a:rPr lang="en-GB" sz="2400" dirty="0" smtClean="0"/>
            </a:br>
            <a:r>
              <a:rPr lang="en-GB" sz="2400" dirty="0" smtClean="0">
                <a:sym typeface="Wingdings" panose="05000000000000000000" pitchFamily="2" charset="2"/>
              </a:rPr>
              <a:t> inductive rather than deductive</a:t>
            </a:r>
            <a:endParaRPr lang="en-GB" sz="2400" dirty="0"/>
          </a:p>
        </p:txBody>
      </p:sp>
    </p:spTree>
    <p:extLst>
      <p:ext uri="{BB962C8B-B14F-4D97-AF65-F5344CB8AC3E}">
        <p14:creationId xmlns:p14="http://schemas.microsoft.com/office/powerpoint/2010/main" val="654594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and research methods</a:t>
            </a:r>
            <a:endParaRPr lang="en-GB"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Research </a:t>
            </a:r>
            <a:r>
              <a:rPr lang="en-US" sz="2000" dirty="0"/>
              <a:t>methods are split broadly into quantitative and qualitative </a:t>
            </a:r>
            <a:r>
              <a:rPr lang="en-US" sz="2000" dirty="0" smtClean="0"/>
              <a:t>methods</a:t>
            </a:r>
            <a:endParaRPr lang="en-US" sz="2000" dirty="0"/>
          </a:p>
          <a:p>
            <a:endParaRPr lang="en-US" sz="2000" dirty="0"/>
          </a:p>
          <a:p>
            <a:r>
              <a:rPr lang="en-US" sz="2000" dirty="0"/>
              <a:t>Which you choose will depend on </a:t>
            </a:r>
            <a:endParaRPr lang="en-US" sz="2000" dirty="0" smtClean="0"/>
          </a:p>
          <a:p>
            <a:pPr lvl="1"/>
            <a:r>
              <a:rPr lang="en-US" sz="2000" dirty="0" smtClean="0"/>
              <a:t>your </a:t>
            </a:r>
            <a:r>
              <a:rPr lang="en-US" sz="2000" dirty="0"/>
              <a:t>research </a:t>
            </a:r>
            <a:r>
              <a:rPr lang="en-US" sz="2000" dirty="0" smtClean="0"/>
              <a:t>questions</a:t>
            </a:r>
          </a:p>
          <a:p>
            <a:pPr lvl="1"/>
            <a:r>
              <a:rPr lang="en-US" sz="2000" dirty="0" smtClean="0"/>
              <a:t>your </a:t>
            </a:r>
            <a:r>
              <a:rPr lang="en-US" sz="2000" dirty="0"/>
              <a:t>underlying philosophy of </a:t>
            </a:r>
            <a:r>
              <a:rPr lang="en-US" sz="2000" dirty="0" smtClean="0"/>
              <a:t>research</a:t>
            </a:r>
          </a:p>
          <a:p>
            <a:pPr lvl="1"/>
            <a:r>
              <a:rPr lang="en-US" sz="2000" dirty="0" smtClean="0"/>
              <a:t>your </a:t>
            </a:r>
            <a:r>
              <a:rPr lang="en-US" sz="2000" dirty="0"/>
              <a:t>preferences and </a:t>
            </a:r>
            <a:r>
              <a:rPr lang="en-US" sz="2000" dirty="0" smtClean="0"/>
              <a:t>skills</a:t>
            </a:r>
            <a:endParaRPr lang="en-US" sz="2000" dirty="0"/>
          </a:p>
          <a:p>
            <a:endParaRPr lang="en-US" dirty="0"/>
          </a:p>
          <a:p>
            <a:endParaRPr lang="en-GB" dirty="0"/>
          </a:p>
        </p:txBody>
      </p:sp>
    </p:spTree>
    <p:extLst>
      <p:ext uri="{BB962C8B-B14F-4D97-AF65-F5344CB8AC3E}">
        <p14:creationId xmlns:p14="http://schemas.microsoft.com/office/powerpoint/2010/main" val="4161927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Gathering </a:t>
            </a:r>
            <a:r>
              <a:rPr lang="en-GB" dirty="0" err="1" smtClean="0"/>
              <a:t>qual</a:t>
            </a:r>
            <a:r>
              <a:rPr lang="en-GB" dirty="0" smtClean="0"/>
              <a:t> data</a:t>
            </a:r>
            <a:endParaRPr lang="en-GB" dirty="0"/>
          </a:p>
        </p:txBody>
      </p:sp>
      <p:sp>
        <p:nvSpPr>
          <p:cNvPr id="3" name="Content Placeholder 2"/>
          <p:cNvSpPr>
            <a:spLocks noGrp="1"/>
          </p:cNvSpPr>
          <p:nvPr>
            <p:ph idx="1"/>
          </p:nvPr>
        </p:nvSpPr>
        <p:spPr>
          <a:xfrm>
            <a:off x="731520" y="2103119"/>
            <a:ext cx="7680960" cy="4516341"/>
          </a:xfrm>
        </p:spPr>
        <p:txBody>
          <a:bodyPr>
            <a:normAutofit fontScale="92500" lnSpcReduction="10000"/>
          </a:bodyPr>
          <a:lstStyle/>
          <a:p>
            <a:r>
              <a:rPr lang="en-GB" sz="2400" dirty="0" smtClean="0"/>
              <a:t>Tends to yield rich data to explore </a:t>
            </a:r>
            <a:r>
              <a:rPr lang="en-GB" sz="2400" dirty="0" smtClean="0">
                <a:solidFill>
                  <a:srgbClr val="00B0F0"/>
                </a:solidFill>
              </a:rPr>
              <a:t>how</a:t>
            </a:r>
            <a:r>
              <a:rPr lang="en-GB" sz="2400" dirty="0" smtClean="0"/>
              <a:t> and </a:t>
            </a:r>
            <a:r>
              <a:rPr lang="en-GB" sz="2400" dirty="0" smtClean="0">
                <a:solidFill>
                  <a:srgbClr val="00B0F0"/>
                </a:solidFill>
              </a:rPr>
              <a:t>why</a:t>
            </a:r>
            <a:r>
              <a:rPr lang="en-GB" sz="2400" dirty="0" smtClean="0"/>
              <a:t> things happened</a:t>
            </a:r>
          </a:p>
          <a:p>
            <a:r>
              <a:rPr lang="en-GB" sz="2400" dirty="0" smtClean="0"/>
              <a:t>Don’t need large sample sizes (in comparison to quantitative research)</a:t>
            </a:r>
          </a:p>
          <a:p>
            <a:r>
              <a:rPr lang="en-GB" sz="2400" dirty="0" smtClean="0"/>
              <a:t>Some issues may arise, such as</a:t>
            </a:r>
          </a:p>
          <a:p>
            <a:pPr lvl="1"/>
            <a:r>
              <a:rPr lang="en-GB" sz="2400" dirty="0" smtClean="0"/>
              <a:t>Respondents providing inaccurate or false information – or saying what they think the researcher wants to hear</a:t>
            </a:r>
          </a:p>
          <a:p>
            <a:pPr lvl="1"/>
            <a:r>
              <a:rPr lang="en-GB" sz="2400" dirty="0" smtClean="0"/>
              <a:t>Ethical issues may be more problematic as the researcher is usually closer to participants</a:t>
            </a:r>
          </a:p>
          <a:p>
            <a:pPr lvl="1"/>
            <a:r>
              <a:rPr lang="en-GB" sz="2400" dirty="0" smtClean="0"/>
              <a:t>Researcher objectivity may be more difficult to achieve</a:t>
            </a:r>
          </a:p>
          <a:p>
            <a:pPr lvl="1"/>
            <a:endParaRPr lang="en-GB" dirty="0"/>
          </a:p>
        </p:txBody>
      </p:sp>
    </p:spTree>
    <p:extLst>
      <p:ext uri="{BB962C8B-B14F-4D97-AF65-F5344CB8AC3E}">
        <p14:creationId xmlns:p14="http://schemas.microsoft.com/office/powerpoint/2010/main" val="906461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a:t>
            </a:r>
            <a:r>
              <a:rPr lang="en-GB" dirty="0" err="1" smtClean="0"/>
              <a:t>qual</a:t>
            </a:r>
            <a:r>
              <a:rPr lang="en-GB" dirty="0" smtClean="0"/>
              <a:t> data</a:t>
            </a:r>
            <a:endParaRPr lang="en-GB" dirty="0"/>
          </a:p>
        </p:txBody>
      </p:sp>
      <p:sp>
        <p:nvSpPr>
          <p:cNvPr id="3" name="Content Placeholder 2"/>
          <p:cNvSpPr>
            <a:spLocks noGrp="1"/>
          </p:cNvSpPr>
          <p:nvPr>
            <p:ph idx="1"/>
          </p:nvPr>
        </p:nvSpPr>
        <p:spPr>
          <a:xfrm>
            <a:off x="731520" y="1769165"/>
            <a:ext cx="7680960" cy="4265875"/>
          </a:xfrm>
        </p:spPr>
        <p:txBody>
          <a:bodyPr>
            <a:noAutofit/>
          </a:bodyPr>
          <a:lstStyle/>
          <a:p>
            <a:r>
              <a:rPr lang="en-GB" sz="2400" dirty="0" smtClean="0"/>
              <a:t>Interviews (structured</a:t>
            </a:r>
            <a:r>
              <a:rPr lang="en-GB" sz="2400" dirty="0"/>
              <a:t>, semi-structured or </a:t>
            </a:r>
            <a:r>
              <a:rPr lang="en-GB" sz="2400" dirty="0" smtClean="0"/>
              <a:t>unstructured)</a:t>
            </a:r>
            <a:endParaRPr lang="en-GB" sz="2400" dirty="0"/>
          </a:p>
          <a:p>
            <a:r>
              <a:rPr lang="en-GB" sz="2400" dirty="0" smtClean="0"/>
              <a:t>Focus groups</a:t>
            </a:r>
            <a:endParaRPr lang="en-GB" sz="2400" dirty="0"/>
          </a:p>
          <a:p>
            <a:r>
              <a:rPr lang="en-GB" sz="2400" dirty="0" smtClean="0"/>
              <a:t>Questionnaires or surveys</a:t>
            </a:r>
            <a:endParaRPr lang="en-GB" sz="2400" dirty="0"/>
          </a:p>
          <a:p>
            <a:r>
              <a:rPr lang="en-GB" sz="2400" dirty="0" smtClean="0"/>
              <a:t>Secondary </a:t>
            </a:r>
            <a:r>
              <a:rPr lang="en-GB" sz="2400" dirty="0"/>
              <a:t>data, including diaries, </a:t>
            </a:r>
            <a:r>
              <a:rPr lang="en-GB" sz="2400" dirty="0" smtClean="0"/>
              <a:t>self-reporting, written </a:t>
            </a:r>
            <a:r>
              <a:rPr lang="en-GB" sz="2400" dirty="0"/>
              <a:t>accounts of past </a:t>
            </a:r>
            <a:r>
              <a:rPr lang="en-GB" sz="2400" dirty="0" smtClean="0"/>
              <a:t>events/archive data </a:t>
            </a:r>
            <a:r>
              <a:rPr lang="en-GB" sz="2400" dirty="0"/>
              <a:t>and company </a:t>
            </a:r>
            <a:r>
              <a:rPr lang="en-GB" sz="2400" dirty="0" smtClean="0"/>
              <a:t>reports;</a:t>
            </a:r>
          </a:p>
          <a:p>
            <a:r>
              <a:rPr lang="en-GB" sz="2400" dirty="0" smtClean="0"/>
              <a:t>Direct observations – may also be recorded (video/audio)</a:t>
            </a:r>
          </a:p>
          <a:p>
            <a:r>
              <a:rPr lang="en-GB" sz="2400" dirty="0" smtClean="0"/>
              <a:t>Ethnography</a:t>
            </a:r>
          </a:p>
        </p:txBody>
      </p:sp>
    </p:spTree>
    <p:extLst>
      <p:ext uri="{BB962C8B-B14F-4D97-AF65-F5344CB8AC3E}">
        <p14:creationId xmlns:p14="http://schemas.microsoft.com/office/powerpoint/2010/main" val="808479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Analysing </a:t>
            </a:r>
            <a:r>
              <a:rPr lang="en-GB" dirty="0" err="1" smtClean="0"/>
              <a:t>qual</a:t>
            </a:r>
            <a:r>
              <a:rPr lang="en-GB" dirty="0" smtClean="0"/>
              <a:t> data</a:t>
            </a:r>
            <a:endParaRPr lang="en-GB" dirty="0"/>
          </a:p>
        </p:txBody>
      </p:sp>
      <p:sp>
        <p:nvSpPr>
          <p:cNvPr id="3" name="Content Placeholder 2"/>
          <p:cNvSpPr>
            <a:spLocks noGrp="1"/>
          </p:cNvSpPr>
          <p:nvPr>
            <p:ph idx="1"/>
          </p:nvPr>
        </p:nvSpPr>
        <p:spPr/>
        <p:txBody>
          <a:bodyPr/>
          <a:lstStyle/>
          <a:p>
            <a:r>
              <a:rPr lang="en-GB" sz="2400" dirty="0" smtClean="0"/>
              <a:t>Content analysis</a:t>
            </a:r>
          </a:p>
          <a:p>
            <a:r>
              <a:rPr lang="en-GB" sz="2400" dirty="0" smtClean="0"/>
              <a:t>Grounded analysis</a:t>
            </a:r>
          </a:p>
          <a:p>
            <a:r>
              <a:rPr lang="en-GB" sz="2400" dirty="0" smtClean="0"/>
              <a:t>Social network analysis (can also be quant)</a:t>
            </a:r>
          </a:p>
          <a:p>
            <a:r>
              <a:rPr lang="en-GB" sz="2400" dirty="0" smtClean="0"/>
              <a:t>Discourse analysis</a:t>
            </a:r>
          </a:p>
          <a:p>
            <a:r>
              <a:rPr lang="en-GB" sz="2400" dirty="0" smtClean="0"/>
              <a:t>Narrative analysis</a:t>
            </a:r>
          </a:p>
          <a:p>
            <a:r>
              <a:rPr lang="en-GB" sz="2400" dirty="0" smtClean="0"/>
              <a:t>Conversation analysis</a:t>
            </a:r>
          </a:p>
          <a:p>
            <a:endParaRPr lang="en-GB" dirty="0"/>
          </a:p>
        </p:txBody>
      </p:sp>
    </p:spTree>
    <p:extLst>
      <p:ext uri="{BB962C8B-B14F-4D97-AF65-F5344CB8AC3E}">
        <p14:creationId xmlns:p14="http://schemas.microsoft.com/office/powerpoint/2010/main" val="2312732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57809"/>
            <a:ext cx="7680960" cy="1115391"/>
          </a:xfrm>
        </p:spPr>
        <p:txBody>
          <a:bodyPr/>
          <a:lstStyle/>
          <a:p>
            <a:r>
              <a:rPr lang="en-GB" dirty="0" smtClean="0"/>
              <a:t>Data analysis and findings</a:t>
            </a:r>
            <a:endParaRPr lang="en-GB" dirty="0"/>
          </a:p>
        </p:txBody>
      </p:sp>
      <p:sp>
        <p:nvSpPr>
          <p:cNvPr id="3" name="Content Placeholder 2"/>
          <p:cNvSpPr>
            <a:spLocks noGrp="1"/>
          </p:cNvSpPr>
          <p:nvPr>
            <p:ph idx="1"/>
          </p:nvPr>
        </p:nvSpPr>
        <p:spPr>
          <a:xfrm>
            <a:off x="457200" y="1473200"/>
            <a:ext cx="8229600" cy="4525963"/>
          </a:xfrm>
        </p:spPr>
        <p:txBody>
          <a:bodyPr>
            <a:noAutofit/>
          </a:bodyPr>
          <a:lstStyle/>
          <a:p>
            <a:pPr>
              <a:lnSpc>
                <a:spcPct val="120000"/>
              </a:lnSpc>
              <a:spcAft>
                <a:spcPts val="200"/>
              </a:spcAft>
            </a:pPr>
            <a:r>
              <a:rPr lang="en-US" sz="2000" dirty="0" smtClean="0"/>
              <a:t>Comparison</a:t>
            </a:r>
          </a:p>
          <a:p>
            <a:pPr lvl="1">
              <a:lnSpc>
                <a:spcPct val="120000"/>
              </a:lnSpc>
              <a:spcAft>
                <a:spcPts val="200"/>
              </a:spcAft>
            </a:pPr>
            <a:r>
              <a:rPr lang="en-US" sz="2000" dirty="0" smtClean="0"/>
              <a:t>Differences/similarities</a:t>
            </a:r>
          </a:p>
          <a:p>
            <a:pPr lvl="1">
              <a:lnSpc>
                <a:spcPct val="120000"/>
              </a:lnSpc>
              <a:spcAft>
                <a:spcPts val="200"/>
              </a:spcAft>
            </a:pPr>
            <a:r>
              <a:rPr lang="en-US" sz="2000" dirty="0" smtClean="0"/>
              <a:t>Issues </a:t>
            </a:r>
            <a:r>
              <a:rPr lang="en-US" sz="2000" dirty="0"/>
              <a:t>surrounding participant </a:t>
            </a:r>
            <a:r>
              <a:rPr lang="en-US" sz="2000" dirty="0" smtClean="0"/>
              <a:t>engagement</a:t>
            </a:r>
          </a:p>
          <a:p>
            <a:pPr>
              <a:lnSpc>
                <a:spcPct val="120000"/>
              </a:lnSpc>
              <a:spcAft>
                <a:spcPts val="200"/>
              </a:spcAft>
            </a:pPr>
            <a:r>
              <a:rPr lang="en-US" sz="2000" dirty="0" smtClean="0"/>
              <a:t>Thematic analysis</a:t>
            </a:r>
          </a:p>
          <a:p>
            <a:pPr lvl="1">
              <a:lnSpc>
                <a:spcPct val="120000"/>
              </a:lnSpc>
              <a:spcAft>
                <a:spcPts val="200"/>
              </a:spcAft>
            </a:pPr>
            <a:r>
              <a:rPr lang="en-US" sz="2000" dirty="0" smtClean="0"/>
              <a:t>Mode of delivery</a:t>
            </a:r>
          </a:p>
          <a:p>
            <a:pPr lvl="1">
              <a:lnSpc>
                <a:spcPct val="120000"/>
              </a:lnSpc>
              <a:spcBef>
                <a:spcPts val="0"/>
              </a:spcBef>
              <a:spcAft>
                <a:spcPts val="200"/>
              </a:spcAft>
            </a:pPr>
            <a:r>
              <a:rPr lang="en-US" sz="2000" dirty="0" smtClean="0"/>
              <a:t>Number of participants and social interactions</a:t>
            </a:r>
          </a:p>
          <a:p>
            <a:pPr lvl="1">
              <a:lnSpc>
                <a:spcPct val="120000"/>
              </a:lnSpc>
              <a:spcAft>
                <a:spcPts val="200"/>
              </a:spcAft>
            </a:pPr>
            <a:r>
              <a:rPr lang="en-US" sz="2000" dirty="0" smtClean="0"/>
              <a:t>Geographical affordances of places and locations </a:t>
            </a:r>
          </a:p>
          <a:p>
            <a:pPr lvl="1">
              <a:lnSpc>
                <a:spcPct val="120000"/>
              </a:lnSpc>
              <a:spcAft>
                <a:spcPts val="200"/>
              </a:spcAft>
            </a:pPr>
            <a:r>
              <a:rPr lang="en-US" sz="2000" dirty="0" smtClean="0"/>
              <a:t>User experience</a:t>
            </a:r>
          </a:p>
          <a:p>
            <a:pPr lvl="1">
              <a:lnSpc>
                <a:spcPct val="120000"/>
              </a:lnSpc>
              <a:spcAft>
                <a:spcPts val="200"/>
              </a:spcAft>
            </a:pPr>
            <a:r>
              <a:rPr lang="en-US" sz="2000" dirty="0" smtClean="0"/>
              <a:t>Opportunities for learning</a:t>
            </a:r>
          </a:p>
          <a:p>
            <a:pPr lvl="1">
              <a:lnSpc>
                <a:spcPct val="120000"/>
              </a:lnSpc>
              <a:spcAft>
                <a:spcPts val="200"/>
              </a:spcAft>
            </a:pPr>
            <a:r>
              <a:rPr lang="en-US" sz="2000" dirty="0" smtClean="0"/>
              <a:t>Other factors</a:t>
            </a:r>
          </a:p>
          <a:p>
            <a:pPr>
              <a:lnSpc>
                <a:spcPct val="120000"/>
              </a:lnSpc>
              <a:spcAft>
                <a:spcPts val="200"/>
              </a:spcAft>
            </a:pPr>
            <a:r>
              <a:rPr lang="en-US" sz="2000" dirty="0" smtClean="0"/>
              <a:t>Findings, lessons learned, recommendations</a:t>
            </a:r>
            <a:endParaRPr lang="en-GB" sz="2000" dirty="0"/>
          </a:p>
        </p:txBody>
      </p:sp>
    </p:spTree>
    <p:extLst>
      <p:ext uri="{BB962C8B-B14F-4D97-AF65-F5344CB8AC3E}">
        <p14:creationId xmlns:p14="http://schemas.microsoft.com/office/powerpoint/2010/main" val="635201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a:t>
            </a:r>
            <a:r>
              <a:rPr lang="en-GB" dirty="0" err="1" smtClean="0"/>
              <a:t>qual</a:t>
            </a:r>
            <a:r>
              <a:rPr lang="en-GB" dirty="0" smtClean="0"/>
              <a:t> researchers worry about</a:t>
            </a:r>
            <a:endParaRPr lang="en-GB" dirty="0"/>
          </a:p>
        </p:txBody>
      </p:sp>
      <p:sp>
        <p:nvSpPr>
          <p:cNvPr id="3" name="Content Placeholder 2"/>
          <p:cNvSpPr>
            <a:spLocks noGrp="1"/>
          </p:cNvSpPr>
          <p:nvPr>
            <p:ph idx="1"/>
          </p:nvPr>
        </p:nvSpPr>
        <p:spPr/>
        <p:txBody>
          <a:bodyPr>
            <a:normAutofit/>
          </a:bodyPr>
          <a:lstStyle/>
          <a:p>
            <a:r>
              <a:rPr lang="en-GB" sz="2400" dirty="0" smtClean="0"/>
              <a:t>Have I coded my data correctly?</a:t>
            </a:r>
          </a:p>
          <a:p>
            <a:r>
              <a:rPr lang="en-GB" sz="2400" dirty="0" smtClean="0"/>
              <a:t>Have I managed to capture the situation in a realistic manner?</a:t>
            </a:r>
          </a:p>
          <a:p>
            <a:r>
              <a:rPr lang="en-GB" sz="2400" dirty="0" smtClean="0"/>
              <a:t>Have I described the context in sufficient detail?</a:t>
            </a:r>
          </a:p>
          <a:p>
            <a:r>
              <a:rPr lang="en-GB" sz="2400" dirty="0" smtClean="0"/>
              <a:t>Have I managed to see the world through the eyes of my participants?</a:t>
            </a:r>
          </a:p>
          <a:p>
            <a:r>
              <a:rPr lang="en-GB" sz="2400" dirty="0" smtClean="0"/>
              <a:t>Is my approach flexible and able to change?</a:t>
            </a:r>
          </a:p>
        </p:txBody>
      </p:sp>
    </p:spTree>
    <p:extLst>
      <p:ext uri="{BB962C8B-B14F-4D97-AF65-F5344CB8AC3E}">
        <p14:creationId xmlns:p14="http://schemas.microsoft.com/office/powerpoint/2010/main" val="5494836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What’s wrong with </a:t>
            </a:r>
            <a:r>
              <a:rPr lang="en-GB" dirty="0" err="1" smtClean="0"/>
              <a:t>qual</a:t>
            </a:r>
            <a:r>
              <a:rPr lang="en-GB" dirty="0" smtClean="0"/>
              <a:t> research?</a:t>
            </a:r>
            <a:endParaRPr lang="en-GB" dirty="0"/>
          </a:p>
        </p:txBody>
      </p:sp>
      <p:sp>
        <p:nvSpPr>
          <p:cNvPr id="3" name="Content Placeholder 2"/>
          <p:cNvSpPr>
            <a:spLocks noGrp="1"/>
          </p:cNvSpPr>
          <p:nvPr>
            <p:ph idx="1"/>
          </p:nvPr>
        </p:nvSpPr>
        <p:spPr/>
        <p:txBody>
          <a:bodyPr>
            <a:normAutofit/>
          </a:bodyPr>
          <a:lstStyle/>
          <a:p>
            <a:r>
              <a:rPr lang="en-GB" sz="2400" dirty="0" smtClean="0"/>
              <a:t>It can be very subjective</a:t>
            </a:r>
          </a:p>
          <a:p>
            <a:r>
              <a:rPr lang="en-GB" sz="2400" dirty="0" smtClean="0"/>
              <a:t>It can’t always be repeated</a:t>
            </a:r>
          </a:p>
          <a:p>
            <a:r>
              <a:rPr lang="en-GB" sz="2400" dirty="0" smtClean="0"/>
              <a:t>It can’t always be </a:t>
            </a:r>
            <a:r>
              <a:rPr lang="en-GB" sz="2400" dirty="0" err="1" smtClean="0"/>
              <a:t>generalisable</a:t>
            </a:r>
            <a:endParaRPr lang="en-GB" sz="2400" dirty="0" smtClean="0"/>
          </a:p>
          <a:p>
            <a:r>
              <a:rPr lang="en-GB" sz="2400" dirty="0" smtClean="0"/>
              <a:t>It can’t always give you definite answers in the way that quantitative research can</a:t>
            </a:r>
          </a:p>
          <a:p>
            <a:r>
              <a:rPr lang="en-GB" sz="2400" dirty="0" smtClean="0"/>
              <a:t>It can be easier to carry out (or hide) ‘bad’ (poor quality) </a:t>
            </a:r>
            <a:r>
              <a:rPr lang="en-GB" sz="2400" dirty="0" err="1" smtClean="0"/>
              <a:t>qual</a:t>
            </a:r>
            <a:r>
              <a:rPr lang="en-GB" sz="2400" dirty="0" smtClean="0"/>
              <a:t> research than ‘bad’ quant research</a:t>
            </a:r>
            <a:endParaRPr lang="en-GB" sz="2400" dirty="0"/>
          </a:p>
        </p:txBody>
      </p:sp>
    </p:spTree>
    <p:extLst>
      <p:ext uri="{BB962C8B-B14F-4D97-AF65-F5344CB8AC3E}">
        <p14:creationId xmlns:p14="http://schemas.microsoft.com/office/powerpoint/2010/main" val="652789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aspects of research design</a:t>
            </a:r>
            <a:endParaRPr lang="en-GB" dirty="0"/>
          </a:p>
        </p:txBody>
      </p:sp>
      <p:sp>
        <p:nvSpPr>
          <p:cNvPr id="3" name="Content Placeholder 2"/>
          <p:cNvSpPr>
            <a:spLocks noGrp="1"/>
          </p:cNvSpPr>
          <p:nvPr>
            <p:ph idx="1"/>
          </p:nvPr>
        </p:nvSpPr>
        <p:spPr>
          <a:xfrm>
            <a:off x="731520" y="2103120"/>
            <a:ext cx="7680960" cy="4416950"/>
          </a:xfrm>
        </p:spPr>
        <p:txBody>
          <a:bodyPr>
            <a:normAutofit fontScale="92500" lnSpcReduction="10000"/>
          </a:bodyPr>
          <a:lstStyle/>
          <a:p>
            <a:r>
              <a:rPr lang="en-GB" sz="2400" dirty="0" smtClean="0"/>
              <a:t>Validity</a:t>
            </a:r>
          </a:p>
          <a:p>
            <a:r>
              <a:rPr lang="en-GB" sz="2400" dirty="0" smtClean="0"/>
              <a:t>Reliability</a:t>
            </a:r>
          </a:p>
          <a:p>
            <a:r>
              <a:rPr lang="en-GB" sz="2400" dirty="0" smtClean="0">
                <a:sym typeface="Wingdings" panose="05000000000000000000" pitchFamily="2" charset="2"/>
              </a:rPr>
              <a:t>Trustworthiness*</a:t>
            </a:r>
            <a:endParaRPr lang="en-GB" sz="2400" dirty="0" smtClean="0"/>
          </a:p>
          <a:p>
            <a:pPr lvl="1"/>
            <a:r>
              <a:rPr lang="en-GB" sz="2400" dirty="0" smtClean="0">
                <a:solidFill>
                  <a:srgbClr val="00B0F0"/>
                </a:solidFill>
              </a:rPr>
              <a:t>Dependability</a:t>
            </a:r>
            <a:r>
              <a:rPr lang="en-GB" sz="2400" dirty="0" smtClean="0"/>
              <a:t>: </a:t>
            </a:r>
            <a:r>
              <a:rPr lang="en-GB" sz="2400" dirty="0"/>
              <a:t>showing that the findings are consistent and could be </a:t>
            </a:r>
            <a:r>
              <a:rPr lang="en-GB" sz="2400" dirty="0" smtClean="0"/>
              <a:t>repeated</a:t>
            </a:r>
          </a:p>
          <a:p>
            <a:pPr lvl="1"/>
            <a:r>
              <a:rPr lang="en-GB" sz="2400" dirty="0" smtClean="0">
                <a:solidFill>
                  <a:srgbClr val="00B0F0"/>
                </a:solidFill>
              </a:rPr>
              <a:t>Confirmability</a:t>
            </a:r>
            <a:r>
              <a:rPr lang="en-GB" sz="2400" dirty="0" smtClean="0"/>
              <a:t>: a degree </a:t>
            </a:r>
            <a:r>
              <a:rPr lang="en-GB" sz="2400" dirty="0"/>
              <a:t>of </a:t>
            </a:r>
            <a:r>
              <a:rPr lang="en-GB" sz="2400" dirty="0" smtClean="0"/>
              <a:t>neutrality </a:t>
            </a:r>
            <a:r>
              <a:rPr lang="en-GB" sz="2400" dirty="0"/>
              <a:t>or the extent to which the findings of a study are shaped by the respondents and not researcher bias, motivation, or </a:t>
            </a:r>
            <a:r>
              <a:rPr lang="en-GB" sz="2400" dirty="0" smtClean="0"/>
              <a:t>interest</a:t>
            </a:r>
          </a:p>
          <a:p>
            <a:pPr lvl="1"/>
            <a:r>
              <a:rPr lang="en-GB" sz="2400" dirty="0" smtClean="0">
                <a:solidFill>
                  <a:srgbClr val="00B0F0"/>
                </a:solidFill>
              </a:rPr>
              <a:t>Credibility</a:t>
            </a:r>
            <a:r>
              <a:rPr lang="en-GB" sz="2400" dirty="0" smtClean="0"/>
              <a:t>: confidence </a:t>
            </a:r>
            <a:r>
              <a:rPr lang="en-GB" sz="2400" dirty="0"/>
              <a:t>in the 'truth' of the </a:t>
            </a:r>
            <a:r>
              <a:rPr lang="en-GB" sz="2400" dirty="0" smtClean="0"/>
              <a:t>findings</a:t>
            </a:r>
          </a:p>
          <a:p>
            <a:pPr lvl="1"/>
            <a:r>
              <a:rPr lang="en-GB" sz="2400" dirty="0" smtClean="0">
                <a:solidFill>
                  <a:srgbClr val="00B0F0"/>
                </a:solidFill>
              </a:rPr>
              <a:t>Transferability</a:t>
            </a:r>
            <a:r>
              <a:rPr lang="en-GB" sz="2400" dirty="0" smtClean="0"/>
              <a:t>: </a:t>
            </a:r>
            <a:r>
              <a:rPr lang="en-GB" sz="2400" dirty="0"/>
              <a:t>showing that the findings have </a:t>
            </a:r>
            <a:r>
              <a:rPr lang="en-GB" sz="2400" dirty="0" smtClean="0"/>
              <a:t>applicability </a:t>
            </a:r>
            <a:r>
              <a:rPr lang="en-GB" sz="2400" dirty="0"/>
              <a:t>in other </a:t>
            </a:r>
            <a:r>
              <a:rPr lang="en-GB" sz="2400" dirty="0" smtClean="0"/>
              <a:t>contexts</a:t>
            </a:r>
          </a:p>
          <a:p>
            <a:endParaRPr lang="en-GB" dirty="0"/>
          </a:p>
        </p:txBody>
      </p:sp>
    </p:spTree>
    <p:extLst>
      <p:ext uri="{BB962C8B-B14F-4D97-AF65-F5344CB8AC3E}">
        <p14:creationId xmlns:p14="http://schemas.microsoft.com/office/powerpoint/2010/main" val="4119936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609736"/>
          </a:xfrm>
        </p:spPr>
        <p:txBody>
          <a:bodyPr>
            <a:normAutofit fontScale="90000"/>
          </a:bodyPr>
          <a:lstStyle/>
          <a:p>
            <a:r>
              <a:rPr lang="en-GB" dirty="0" smtClean="0"/>
              <a:t>Summary</a:t>
            </a:r>
            <a:endParaRPr lang="en-GB" dirty="0"/>
          </a:p>
        </p:txBody>
      </p:sp>
      <p:sp>
        <p:nvSpPr>
          <p:cNvPr id="3" name="Content Placeholder 2"/>
          <p:cNvSpPr>
            <a:spLocks noGrp="1"/>
          </p:cNvSpPr>
          <p:nvPr>
            <p:ph idx="1"/>
          </p:nvPr>
        </p:nvSpPr>
        <p:spPr>
          <a:xfrm>
            <a:off x="457200" y="2014194"/>
            <a:ext cx="8229600" cy="3997669"/>
          </a:xfrm>
        </p:spPr>
        <p:txBody>
          <a:bodyPr>
            <a:noAutofit/>
          </a:bodyPr>
          <a:lstStyle/>
          <a:p>
            <a:pPr>
              <a:lnSpc>
                <a:spcPct val="120000"/>
              </a:lnSpc>
              <a:spcBef>
                <a:spcPts val="0"/>
              </a:spcBef>
              <a:spcAft>
                <a:spcPts val="400"/>
              </a:spcAft>
            </a:pPr>
            <a:r>
              <a:rPr lang="en-GB" sz="2400" dirty="0" smtClean="0"/>
              <a:t>The type of approach you choose will be determined by your research question, your epistemological and ontological stances and your skills or ability to utilise a certain approach</a:t>
            </a:r>
          </a:p>
          <a:p>
            <a:pPr>
              <a:lnSpc>
                <a:spcPct val="120000"/>
              </a:lnSpc>
              <a:spcBef>
                <a:spcPts val="0"/>
              </a:spcBef>
              <a:spcAft>
                <a:spcPts val="400"/>
              </a:spcAft>
            </a:pPr>
            <a:r>
              <a:rPr lang="en-GB" sz="2400" dirty="0" smtClean="0"/>
              <a:t>For most people, a mixed methods approach will be used</a:t>
            </a:r>
          </a:p>
          <a:p>
            <a:pPr>
              <a:lnSpc>
                <a:spcPct val="120000"/>
              </a:lnSpc>
              <a:spcBef>
                <a:spcPts val="0"/>
              </a:spcBef>
              <a:spcAft>
                <a:spcPts val="400"/>
              </a:spcAft>
            </a:pPr>
            <a:r>
              <a:rPr lang="en-GB" sz="2400" dirty="0" smtClean="0"/>
              <a:t>So long as you make an informed choice and can justify it, it should be fine</a:t>
            </a:r>
          </a:p>
          <a:p>
            <a:pPr>
              <a:lnSpc>
                <a:spcPct val="120000"/>
              </a:lnSpc>
              <a:spcBef>
                <a:spcPts val="0"/>
              </a:spcBef>
              <a:spcAft>
                <a:spcPts val="400"/>
              </a:spcAft>
            </a:pPr>
            <a:r>
              <a:rPr lang="en-GB" sz="2400" dirty="0" smtClean="0"/>
              <a:t>Just be aware of the limitations of your approach(</a:t>
            </a:r>
            <a:r>
              <a:rPr lang="en-GB" sz="2400" dirty="0" err="1" smtClean="0"/>
              <a:t>es</a:t>
            </a:r>
            <a:r>
              <a:rPr lang="en-GB" sz="2400" dirty="0" smtClean="0"/>
              <a:t>) and try to compensate where necessary</a:t>
            </a:r>
            <a:endParaRPr lang="en-GB" sz="2400" dirty="0"/>
          </a:p>
        </p:txBody>
      </p:sp>
    </p:spTree>
    <p:extLst>
      <p:ext uri="{BB962C8B-B14F-4D97-AF65-F5344CB8AC3E}">
        <p14:creationId xmlns:p14="http://schemas.microsoft.com/office/powerpoint/2010/main" val="1521419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37322"/>
            <a:ext cx="7680960" cy="1063488"/>
          </a:xfrm>
        </p:spPr>
        <p:txBody>
          <a:bodyPr>
            <a:normAutofit fontScale="90000"/>
          </a:bodyPr>
          <a:lstStyle/>
          <a:p>
            <a:r>
              <a:rPr lang="en-US" dirty="0" smtClean="0"/>
              <a:t>Basic principles </a:t>
            </a:r>
            <a:r>
              <a:rPr lang="en-US" dirty="0"/>
              <a:t>of </a:t>
            </a:r>
            <a:r>
              <a:rPr lang="en-US" dirty="0" smtClean="0"/>
              <a:t>research design</a:t>
            </a:r>
            <a:endParaRPr lang="en-GB" b="1" dirty="0"/>
          </a:p>
        </p:txBody>
      </p:sp>
      <p:sp>
        <p:nvSpPr>
          <p:cNvPr id="3" name="Content Placeholder 2"/>
          <p:cNvSpPr>
            <a:spLocks noGrp="1"/>
          </p:cNvSpPr>
          <p:nvPr>
            <p:ph idx="1"/>
          </p:nvPr>
        </p:nvSpPr>
        <p:spPr>
          <a:xfrm>
            <a:off x="457200" y="1500810"/>
            <a:ext cx="8229600" cy="4625354"/>
          </a:xfrm>
        </p:spPr>
        <p:txBody>
          <a:bodyPr>
            <a:noAutofit/>
          </a:bodyPr>
          <a:lstStyle/>
          <a:p>
            <a:pPr marL="0" indent="0">
              <a:lnSpc>
                <a:spcPct val="120000"/>
              </a:lnSpc>
              <a:spcBef>
                <a:spcPts val="0"/>
              </a:spcBef>
              <a:spcAft>
                <a:spcPts val="600"/>
              </a:spcAft>
              <a:buNone/>
            </a:pPr>
            <a:r>
              <a:rPr lang="en-US" sz="2000" dirty="0"/>
              <a:t>F</a:t>
            </a:r>
            <a:r>
              <a:rPr lang="en-US" sz="2000" dirty="0" smtClean="0"/>
              <a:t>our </a:t>
            </a:r>
            <a:r>
              <a:rPr lang="en-US" sz="2000" dirty="0"/>
              <a:t>main features of research design, which are distinct, but closely </a:t>
            </a:r>
            <a:r>
              <a:rPr lang="en-US" sz="2000" dirty="0" smtClean="0"/>
              <a:t>related</a:t>
            </a:r>
            <a:endParaRPr lang="en-US" sz="2000" dirty="0"/>
          </a:p>
          <a:p>
            <a:pPr>
              <a:lnSpc>
                <a:spcPct val="120000"/>
              </a:lnSpc>
              <a:spcBef>
                <a:spcPts val="0"/>
              </a:spcBef>
              <a:spcAft>
                <a:spcPts val="600"/>
              </a:spcAft>
            </a:pPr>
            <a:r>
              <a:rPr lang="en-US" sz="2000" dirty="0" smtClean="0">
                <a:solidFill>
                  <a:srgbClr val="00B0F0"/>
                </a:solidFill>
              </a:rPr>
              <a:t>Ontology: </a:t>
            </a:r>
            <a:r>
              <a:rPr lang="en-US" sz="2000" dirty="0" smtClean="0"/>
              <a:t>How </a:t>
            </a:r>
            <a:r>
              <a:rPr lang="en-US" sz="2000" dirty="0"/>
              <a:t>you, the researcher, view the world and the assumptions that you make about </a:t>
            </a:r>
            <a:r>
              <a:rPr lang="en-US" sz="2000" dirty="0" smtClean="0"/>
              <a:t>the </a:t>
            </a:r>
            <a:r>
              <a:rPr lang="en-US" sz="2000" dirty="0"/>
              <a:t>world and of </a:t>
            </a:r>
            <a:r>
              <a:rPr lang="en-US" sz="2000" dirty="0" smtClean="0"/>
              <a:t>reality</a:t>
            </a:r>
            <a:endParaRPr lang="en-US" sz="2000" dirty="0"/>
          </a:p>
          <a:p>
            <a:pPr>
              <a:lnSpc>
                <a:spcPct val="120000"/>
              </a:lnSpc>
              <a:spcBef>
                <a:spcPts val="0"/>
              </a:spcBef>
              <a:spcAft>
                <a:spcPts val="600"/>
              </a:spcAft>
            </a:pPr>
            <a:r>
              <a:rPr lang="en-US" sz="2000" dirty="0" smtClean="0">
                <a:solidFill>
                  <a:srgbClr val="00B0F0"/>
                </a:solidFill>
              </a:rPr>
              <a:t>Epistemology: </a:t>
            </a:r>
            <a:r>
              <a:rPr lang="en-US" sz="2000" dirty="0" smtClean="0"/>
              <a:t>The </a:t>
            </a:r>
            <a:r>
              <a:rPr lang="en-US" sz="2000" dirty="0"/>
              <a:t>assumptions that you make about </a:t>
            </a:r>
            <a:r>
              <a:rPr lang="en-US" sz="2000" dirty="0" smtClean="0"/>
              <a:t>truth and the </a:t>
            </a:r>
            <a:r>
              <a:rPr lang="en-US" sz="2000" dirty="0"/>
              <a:t>best way of investigating </a:t>
            </a:r>
            <a:r>
              <a:rPr lang="en-US" sz="2000" dirty="0" smtClean="0"/>
              <a:t>that</a:t>
            </a:r>
            <a:endParaRPr lang="en-US" sz="2000" dirty="0"/>
          </a:p>
          <a:p>
            <a:pPr>
              <a:lnSpc>
                <a:spcPct val="120000"/>
              </a:lnSpc>
              <a:spcBef>
                <a:spcPts val="0"/>
              </a:spcBef>
              <a:spcAft>
                <a:spcPts val="600"/>
              </a:spcAft>
            </a:pPr>
            <a:r>
              <a:rPr lang="en-US" sz="2000" dirty="0" smtClean="0">
                <a:solidFill>
                  <a:srgbClr val="00B0F0"/>
                </a:solidFill>
              </a:rPr>
              <a:t>Methodology: </a:t>
            </a:r>
            <a:r>
              <a:rPr lang="en-US" sz="2000" dirty="0" smtClean="0"/>
              <a:t>The </a:t>
            </a:r>
            <a:r>
              <a:rPr lang="en-US" sz="2000" dirty="0"/>
              <a:t>way that you group together your research techniques to make a coherent </a:t>
            </a:r>
            <a:r>
              <a:rPr lang="en-US" sz="2000" dirty="0" smtClean="0"/>
              <a:t>picture</a:t>
            </a:r>
            <a:endParaRPr lang="en-US" sz="2000" dirty="0"/>
          </a:p>
          <a:p>
            <a:pPr>
              <a:lnSpc>
                <a:spcPct val="120000"/>
              </a:lnSpc>
              <a:spcBef>
                <a:spcPts val="0"/>
              </a:spcBef>
              <a:spcAft>
                <a:spcPts val="600"/>
              </a:spcAft>
            </a:pPr>
            <a:r>
              <a:rPr lang="en-US" sz="2000" dirty="0" smtClean="0">
                <a:solidFill>
                  <a:srgbClr val="00B0F0"/>
                </a:solidFill>
              </a:rPr>
              <a:t>Methods </a:t>
            </a:r>
            <a:r>
              <a:rPr lang="en-US" sz="2000" dirty="0">
                <a:solidFill>
                  <a:srgbClr val="00B0F0"/>
                </a:solidFill>
              </a:rPr>
              <a:t>and </a:t>
            </a:r>
            <a:r>
              <a:rPr lang="en-US" sz="2000" dirty="0" smtClean="0">
                <a:solidFill>
                  <a:srgbClr val="00B0F0"/>
                </a:solidFill>
              </a:rPr>
              <a:t>techniques: </a:t>
            </a:r>
            <a:r>
              <a:rPr lang="en-US" sz="2000" dirty="0" smtClean="0"/>
              <a:t>What </a:t>
            </a:r>
            <a:r>
              <a:rPr lang="en-US" sz="2000" dirty="0"/>
              <a:t>you actually do in order to collect your data and carry out your </a:t>
            </a:r>
            <a:r>
              <a:rPr lang="en-US" sz="2000" dirty="0" smtClean="0"/>
              <a:t>investigations</a:t>
            </a:r>
            <a:endParaRPr lang="en-US" sz="2000" dirty="0"/>
          </a:p>
        </p:txBody>
      </p:sp>
    </p:spTree>
    <p:extLst>
      <p:ext uri="{BB962C8B-B14F-4D97-AF65-F5344CB8AC3E}">
        <p14:creationId xmlns:p14="http://schemas.microsoft.com/office/powerpoint/2010/main" val="232686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a:t>
            </a:r>
            <a:r>
              <a:rPr lang="en-US" dirty="0"/>
              <a:t>main schools of </a:t>
            </a:r>
            <a:r>
              <a:rPr lang="en-US" dirty="0" smtClean="0"/>
              <a:t>ontology</a:t>
            </a:r>
            <a:br>
              <a:rPr lang="en-US" dirty="0" smtClean="0"/>
            </a:br>
            <a:r>
              <a:rPr lang="en-US" sz="3100" dirty="0" smtClean="0"/>
              <a:t> </a:t>
            </a:r>
            <a:r>
              <a:rPr lang="en-US" sz="3100" dirty="0"/>
              <a:t>(how we construct reality</a:t>
            </a:r>
            <a:r>
              <a:rPr lang="en-US" sz="3100" dirty="0" smtClean="0"/>
              <a: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8965060"/>
              </p:ext>
            </p:extLst>
          </p:nvPr>
        </p:nvGraphicFramePr>
        <p:xfrm>
          <a:off x="159027" y="1808922"/>
          <a:ext cx="8726557" cy="4671391"/>
        </p:xfrm>
        <a:graphic>
          <a:graphicData uri="http://schemas.openxmlformats.org/drawingml/2006/table">
            <a:tbl>
              <a:tblPr firstRow="1" firstCol="1">
                <a:tableStyleId>{7DF18680-E054-41AD-8BC1-D1AEF772440D}</a:tableStyleId>
              </a:tblPr>
              <a:tblGrid>
                <a:gridCol w="1207315">
                  <a:extLst>
                    <a:ext uri="{9D8B030D-6E8A-4147-A177-3AD203B41FA5}">
                      <a16:colId xmlns:a16="http://schemas.microsoft.com/office/drawing/2014/main" val="20000"/>
                    </a:ext>
                  </a:extLst>
                </a:gridCol>
                <a:gridCol w="2108909">
                  <a:extLst>
                    <a:ext uri="{9D8B030D-6E8A-4147-A177-3AD203B41FA5}">
                      <a16:colId xmlns:a16="http://schemas.microsoft.com/office/drawing/2014/main" val="20001"/>
                    </a:ext>
                  </a:extLst>
                </a:gridCol>
                <a:gridCol w="1945127">
                  <a:extLst>
                    <a:ext uri="{9D8B030D-6E8A-4147-A177-3AD203B41FA5}">
                      <a16:colId xmlns:a16="http://schemas.microsoft.com/office/drawing/2014/main" val="20002"/>
                    </a:ext>
                  </a:extLst>
                </a:gridCol>
                <a:gridCol w="1753784">
                  <a:extLst>
                    <a:ext uri="{9D8B030D-6E8A-4147-A177-3AD203B41FA5}">
                      <a16:colId xmlns:a16="http://schemas.microsoft.com/office/drawing/2014/main" val="20003"/>
                    </a:ext>
                  </a:extLst>
                </a:gridCol>
                <a:gridCol w="1711422">
                  <a:extLst>
                    <a:ext uri="{9D8B030D-6E8A-4147-A177-3AD203B41FA5}">
                      <a16:colId xmlns:a16="http://schemas.microsoft.com/office/drawing/2014/main" val="20004"/>
                    </a:ext>
                  </a:extLst>
                </a:gridCol>
              </a:tblGrid>
              <a:tr h="465177">
                <a:tc>
                  <a:txBody>
                    <a:bodyPr/>
                    <a:lstStyle/>
                    <a:p>
                      <a:r>
                        <a:rPr lang="en-GB" sz="1400" dirty="0" smtClean="0"/>
                        <a:t>Ontology</a:t>
                      </a:r>
                      <a:endParaRPr lang="en-GB" sz="1400" dirty="0"/>
                    </a:p>
                  </a:txBody>
                  <a:tcPr anchor="ctr"/>
                </a:tc>
                <a:tc>
                  <a:txBody>
                    <a:bodyPr/>
                    <a:lstStyle/>
                    <a:p>
                      <a:r>
                        <a:rPr lang="en-GB" sz="1400" dirty="0"/>
                        <a:t>Realism</a:t>
                      </a:r>
                    </a:p>
                  </a:txBody>
                  <a:tcPr anchor="ctr"/>
                </a:tc>
                <a:tc>
                  <a:txBody>
                    <a:bodyPr/>
                    <a:lstStyle/>
                    <a:p>
                      <a:r>
                        <a:rPr lang="en-GB" sz="1400" dirty="0"/>
                        <a:t>Internal Realism</a:t>
                      </a:r>
                    </a:p>
                  </a:txBody>
                  <a:tcPr anchor="ctr"/>
                </a:tc>
                <a:tc>
                  <a:txBody>
                    <a:bodyPr/>
                    <a:lstStyle/>
                    <a:p>
                      <a:r>
                        <a:rPr lang="en-GB" sz="1400" dirty="0"/>
                        <a:t>Relativism</a:t>
                      </a:r>
                    </a:p>
                  </a:txBody>
                  <a:tcPr anchor="ctr"/>
                </a:tc>
                <a:tc>
                  <a:txBody>
                    <a:bodyPr/>
                    <a:lstStyle/>
                    <a:p>
                      <a:r>
                        <a:rPr lang="en-GB" sz="1400" dirty="0"/>
                        <a:t>Nominalism</a:t>
                      </a:r>
                    </a:p>
                  </a:txBody>
                  <a:tcPr anchor="ctr"/>
                </a:tc>
                <a:extLst>
                  <a:ext uri="{0D108BD9-81ED-4DB2-BD59-A6C34878D82A}">
                    <a16:rowId xmlns:a16="http://schemas.microsoft.com/office/drawing/2014/main" val="10000"/>
                  </a:ext>
                </a:extLst>
              </a:tr>
              <a:tr h="2022283">
                <a:tc>
                  <a:txBody>
                    <a:bodyPr/>
                    <a:lstStyle/>
                    <a:p>
                      <a:r>
                        <a:rPr lang="en-GB" sz="1400" dirty="0"/>
                        <a:t>Summary</a:t>
                      </a:r>
                    </a:p>
                  </a:txBody>
                  <a:tcPr anchor="ctr"/>
                </a:tc>
                <a:tc>
                  <a:txBody>
                    <a:bodyPr/>
                    <a:lstStyle/>
                    <a:p>
                      <a:r>
                        <a:rPr lang="en-US" sz="1400" dirty="0"/>
                        <a:t>The world is ‘real’, and science proceeds by examining and observing it</a:t>
                      </a:r>
                    </a:p>
                  </a:txBody>
                  <a:tcPr anchor="ctr"/>
                </a:tc>
                <a:tc>
                  <a:txBody>
                    <a:bodyPr/>
                    <a:lstStyle/>
                    <a:p>
                      <a:r>
                        <a:rPr lang="en-US" sz="1400" dirty="0"/>
                        <a:t>The world is real, but it is almost impossible to examine it directly</a:t>
                      </a:r>
                    </a:p>
                  </a:txBody>
                  <a:tcPr anchor="ctr"/>
                </a:tc>
                <a:tc>
                  <a:txBody>
                    <a:bodyPr/>
                    <a:lstStyle/>
                    <a:p>
                      <a:r>
                        <a:rPr lang="en-US" sz="1400" dirty="0"/>
                        <a:t>Scientific laws are basically created by people to fit their view of reality</a:t>
                      </a:r>
                    </a:p>
                  </a:txBody>
                  <a:tcPr anchor="ctr"/>
                </a:tc>
                <a:tc>
                  <a:txBody>
                    <a:bodyPr/>
                    <a:lstStyle/>
                    <a:p>
                      <a:r>
                        <a:rPr lang="en-US" sz="1400" dirty="0"/>
                        <a:t>Reality is entirely created by people, and there is no external ‘truth’</a:t>
                      </a:r>
                    </a:p>
                  </a:txBody>
                  <a:tcPr anchor="ctr"/>
                </a:tc>
                <a:extLst>
                  <a:ext uri="{0D108BD9-81ED-4DB2-BD59-A6C34878D82A}">
                    <a16:rowId xmlns:a16="http://schemas.microsoft.com/office/drawing/2014/main" val="10001"/>
                  </a:ext>
                </a:extLst>
              </a:tr>
              <a:tr h="790803">
                <a:tc>
                  <a:txBody>
                    <a:bodyPr/>
                    <a:lstStyle/>
                    <a:p>
                      <a:r>
                        <a:rPr lang="en-GB" sz="1400" dirty="0"/>
                        <a:t>Truth</a:t>
                      </a:r>
                    </a:p>
                  </a:txBody>
                  <a:tcPr anchor="ctr"/>
                </a:tc>
                <a:tc>
                  <a:txBody>
                    <a:bodyPr/>
                    <a:lstStyle/>
                    <a:p>
                      <a:r>
                        <a:rPr lang="en-US" sz="1400" dirty="0"/>
                        <a:t>There is a single truth</a:t>
                      </a:r>
                    </a:p>
                  </a:txBody>
                  <a:tcPr anchor="ctr"/>
                </a:tc>
                <a:tc>
                  <a:txBody>
                    <a:bodyPr/>
                    <a:lstStyle/>
                    <a:p>
                      <a:r>
                        <a:rPr lang="en-US" sz="1400" dirty="0"/>
                        <a:t>Truth exists, but is obscure</a:t>
                      </a:r>
                    </a:p>
                  </a:txBody>
                  <a:tcPr anchor="ctr"/>
                </a:tc>
                <a:tc>
                  <a:txBody>
                    <a:bodyPr/>
                    <a:lstStyle/>
                    <a:p>
                      <a:r>
                        <a:rPr lang="en-GB" sz="1400" dirty="0"/>
                        <a:t>There are many truths</a:t>
                      </a:r>
                    </a:p>
                  </a:txBody>
                  <a:tcPr anchor="ctr"/>
                </a:tc>
                <a:tc>
                  <a:txBody>
                    <a:bodyPr/>
                    <a:lstStyle/>
                    <a:p>
                      <a:r>
                        <a:rPr lang="en-GB" sz="1400" dirty="0"/>
                        <a:t>There is no truth</a:t>
                      </a:r>
                    </a:p>
                  </a:txBody>
                  <a:tcPr anchor="ctr"/>
                </a:tc>
                <a:extLst>
                  <a:ext uri="{0D108BD9-81ED-4DB2-BD59-A6C34878D82A}">
                    <a16:rowId xmlns:a16="http://schemas.microsoft.com/office/drawing/2014/main" val="10002"/>
                  </a:ext>
                </a:extLst>
              </a:tr>
              <a:tr h="1393128">
                <a:tc>
                  <a:txBody>
                    <a:bodyPr/>
                    <a:lstStyle/>
                    <a:p>
                      <a:r>
                        <a:rPr lang="en-GB" sz="1400" dirty="0"/>
                        <a:t>Facts</a:t>
                      </a:r>
                    </a:p>
                  </a:txBody>
                  <a:tcPr anchor="ctr"/>
                </a:tc>
                <a:tc>
                  <a:txBody>
                    <a:bodyPr/>
                    <a:lstStyle/>
                    <a:p>
                      <a:r>
                        <a:rPr lang="en-US" sz="1400" dirty="0"/>
                        <a:t>Facts exist, and can be revealed through experiments</a:t>
                      </a:r>
                    </a:p>
                  </a:txBody>
                  <a:tcPr anchor="ctr"/>
                </a:tc>
                <a:tc>
                  <a:txBody>
                    <a:bodyPr/>
                    <a:lstStyle/>
                    <a:p>
                      <a:r>
                        <a:rPr lang="en-US" sz="1400" dirty="0"/>
                        <a:t>Facts are concrete, but cannot always be revealed</a:t>
                      </a:r>
                    </a:p>
                  </a:txBody>
                  <a:tcPr anchor="ctr"/>
                </a:tc>
                <a:tc>
                  <a:txBody>
                    <a:bodyPr/>
                    <a:lstStyle/>
                    <a:p>
                      <a:r>
                        <a:rPr lang="en-US" sz="1400" dirty="0"/>
                        <a:t>Facts depend on the viewpoint of the observer</a:t>
                      </a:r>
                    </a:p>
                  </a:txBody>
                  <a:tcPr anchor="ctr"/>
                </a:tc>
                <a:tc>
                  <a:txBody>
                    <a:bodyPr/>
                    <a:lstStyle/>
                    <a:p>
                      <a:r>
                        <a:rPr lang="en-US" sz="1400" dirty="0"/>
                        <a:t>Facts are all human creations</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94956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57200"/>
            <a:ext cx="7680960" cy="889000"/>
          </a:xfrm>
        </p:spPr>
        <p:txBody>
          <a:bodyPr/>
          <a:lstStyle/>
          <a:p>
            <a:r>
              <a:rPr lang="en-GB" dirty="0" smtClean="0"/>
              <a:t>Epistemology</a:t>
            </a:r>
            <a:endParaRPr lang="en-GB" dirty="0"/>
          </a:p>
        </p:txBody>
      </p:sp>
      <p:sp>
        <p:nvSpPr>
          <p:cNvPr id="3" name="Content Placeholder 2"/>
          <p:cNvSpPr>
            <a:spLocks noGrp="1"/>
          </p:cNvSpPr>
          <p:nvPr>
            <p:ph idx="1"/>
          </p:nvPr>
        </p:nvSpPr>
        <p:spPr>
          <a:xfrm>
            <a:off x="457200" y="1346200"/>
            <a:ext cx="8229600" cy="4525963"/>
          </a:xfrm>
        </p:spPr>
        <p:txBody>
          <a:bodyPr>
            <a:normAutofit/>
          </a:bodyPr>
          <a:lstStyle/>
          <a:p>
            <a:pPr marL="0" indent="0">
              <a:spcBef>
                <a:spcPts val="0"/>
              </a:spcBef>
              <a:buNone/>
            </a:pPr>
            <a:endParaRPr lang="en-US" sz="2000" dirty="0"/>
          </a:p>
          <a:p>
            <a:pPr marL="0" indent="0">
              <a:buNone/>
            </a:pPr>
            <a:r>
              <a:rPr lang="en-US" sz="2000" dirty="0" smtClean="0"/>
              <a:t>Two </a:t>
            </a:r>
            <a:r>
              <a:rPr lang="en-US" sz="2000" dirty="0"/>
              <a:t>main schools are </a:t>
            </a:r>
            <a:r>
              <a:rPr lang="en-US" sz="2000" dirty="0">
                <a:solidFill>
                  <a:srgbClr val="00B0F0"/>
                </a:solidFill>
              </a:rPr>
              <a:t>positivism </a:t>
            </a:r>
            <a:r>
              <a:rPr lang="en-US" sz="2000" dirty="0"/>
              <a:t>and </a:t>
            </a:r>
            <a:r>
              <a:rPr lang="en-US" sz="2000" dirty="0">
                <a:solidFill>
                  <a:srgbClr val="00B0F0"/>
                </a:solidFill>
              </a:rPr>
              <a:t>social </a:t>
            </a:r>
            <a:r>
              <a:rPr lang="en-US" sz="2000" dirty="0" smtClean="0">
                <a:solidFill>
                  <a:srgbClr val="00B0F0"/>
                </a:solidFill>
              </a:rPr>
              <a:t>constructionism</a:t>
            </a:r>
            <a:r>
              <a:rPr lang="en-US" sz="2000" dirty="0" smtClean="0"/>
              <a:t>:</a:t>
            </a:r>
          </a:p>
          <a:p>
            <a:pPr marL="0" indent="0">
              <a:buNone/>
            </a:pPr>
            <a:endParaRPr lang="en-US" sz="2000" dirty="0" smtClean="0"/>
          </a:p>
          <a:p>
            <a:r>
              <a:rPr lang="en-US" sz="2000" dirty="0" smtClean="0">
                <a:solidFill>
                  <a:srgbClr val="00B0F0"/>
                </a:solidFill>
              </a:rPr>
              <a:t>Positivists</a:t>
            </a:r>
            <a:r>
              <a:rPr lang="en-US" sz="2000" dirty="0" smtClean="0"/>
              <a:t> </a:t>
            </a:r>
            <a:r>
              <a:rPr lang="en-US" sz="2000" dirty="0"/>
              <a:t>believe that the best way to investigate the world is through objective methods, such as observations. Positivism fits within a realist ontology</a:t>
            </a:r>
            <a:r>
              <a:rPr lang="en-US" sz="2000" dirty="0" smtClean="0"/>
              <a:t>.</a:t>
            </a:r>
            <a:br>
              <a:rPr lang="en-US" sz="2000" dirty="0" smtClean="0"/>
            </a:br>
            <a:endParaRPr lang="en-US" sz="2000" dirty="0"/>
          </a:p>
          <a:p>
            <a:r>
              <a:rPr lang="en-US" sz="2000" dirty="0" smtClean="0">
                <a:solidFill>
                  <a:srgbClr val="00B0F0"/>
                </a:solidFill>
              </a:rPr>
              <a:t>Social </a:t>
            </a:r>
            <a:r>
              <a:rPr lang="en-US" sz="2000" dirty="0">
                <a:solidFill>
                  <a:srgbClr val="00B0F0"/>
                </a:solidFill>
              </a:rPr>
              <a:t>constructionists </a:t>
            </a:r>
            <a:r>
              <a:rPr lang="en-US" sz="2000" dirty="0"/>
              <a:t>believe that reality does not exist by itself. Instead, it is constructed and given meaning by people. Their focus is therefore on feelings, beliefs and thoughts, and how people communicate these. Social constructionism fits better with a relativist ontology</a:t>
            </a:r>
            <a:r>
              <a:rPr lang="en-US" sz="2000" dirty="0" smtClean="0"/>
              <a:t>.</a:t>
            </a:r>
            <a:endParaRPr lang="en-US" sz="2000" dirty="0"/>
          </a:p>
        </p:txBody>
      </p:sp>
    </p:spTree>
    <p:extLst>
      <p:ext uri="{BB962C8B-B14F-4D97-AF65-F5344CB8AC3E}">
        <p14:creationId xmlns:p14="http://schemas.microsoft.com/office/powerpoint/2010/main" val="399989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a:xfrm>
            <a:off x="431442" y="1561564"/>
            <a:ext cx="8229600" cy="4525963"/>
          </a:xfrm>
        </p:spPr>
        <p:txBody>
          <a:bodyPr>
            <a:noAutofit/>
          </a:bodyPr>
          <a:lstStyle/>
          <a:p>
            <a:pPr>
              <a:spcBef>
                <a:spcPts val="0"/>
              </a:spcBef>
              <a:spcAft>
                <a:spcPts val="600"/>
              </a:spcAft>
            </a:pPr>
            <a:r>
              <a:rPr lang="en-GB" sz="2500" dirty="0" smtClean="0"/>
              <a:t>Epistemology and ontology will have implications for your methodology</a:t>
            </a:r>
          </a:p>
          <a:p>
            <a:pPr>
              <a:spcBef>
                <a:spcPts val="0"/>
              </a:spcBef>
              <a:spcAft>
                <a:spcPts val="600"/>
              </a:spcAft>
            </a:pPr>
            <a:r>
              <a:rPr lang="en-GB" sz="2500" dirty="0" smtClean="0"/>
              <a:t>Realists tend to have positivist approach</a:t>
            </a:r>
            <a:br>
              <a:rPr lang="en-GB" sz="2500" dirty="0" smtClean="0"/>
            </a:br>
            <a:r>
              <a:rPr lang="en-GB" sz="2500" dirty="0" smtClean="0">
                <a:sym typeface="Wingdings" panose="05000000000000000000" pitchFamily="2" charset="2"/>
              </a:rPr>
              <a:t> tend to gather quantitative sources of data</a:t>
            </a:r>
            <a:endParaRPr lang="en-GB" sz="2500" dirty="0" smtClean="0"/>
          </a:p>
          <a:p>
            <a:pPr>
              <a:spcBef>
                <a:spcPts val="0"/>
              </a:spcBef>
              <a:spcAft>
                <a:spcPts val="600"/>
              </a:spcAft>
            </a:pPr>
            <a:r>
              <a:rPr lang="en-GB" sz="2500" dirty="0" smtClean="0"/>
              <a:t>Relativists tend to have a social constructionist approach</a:t>
            </a:r>
            <a:br>
              <a:rPr lang="en-GB" sz="2500" dirty="0" smtClean="0"/>
            </a:br>
            <a:r>
              <a:rPr lang="en-GB" sz="2500" dirty="0" smtClean="0">
                <a:sym typeface="Wingdings" panose="05000000000000000000" pitchFamily="2" charset="2"/>
              </a:rPr>
              <a:t> tend to gather qualitative sources of data</a:t>
            </a:r>
          </a:p>
          <a:p>
            <a:pPr>
              <a:spcBef>
                <a:spcPts val="0"/>
              </a:spcBef>
              <a:spcAft>
                <a:spcPts val="600"/>
              </a:spcAft>
            </a:pPr>
            <a:r>
              <a:rPr lang="en-GB" sz="2500" dirty="0" smtClean="0">
                <a:sym typeface="Wingdings" panose="05000000000000000000" pitchFamily="2" charset="2"/>
              </a:rPr>
              <a:t>Remember these are not absolutes! People tend to work on a continuum  role for mixed methods and approaches</a:t>
            </a:r>
          </a:p>
          <a:p>
            <a:pPr>
              <a:spcBef>
                <a:spcPts val="0"/>
              </a:spcBef>
              <a:spcAft>
                <a:spcPts val="600"/>
              </a:spcAft>
            </a:pPr>
            <a:r>
              <a:rPr lang="en-GB" sz="2500" dirty="0" smtClean="0">
                <a:sym typeface="Wingdings" panose="05000000000000000000" pitchFamily="2" charset="2"/>
              </a:rPr>
              <a:t>Also consider the role of the researcher*: internal/external; involved or detached?</a:t>
            </a:r>
            <a:endParaRPr lang="en-GB" sz="2500" dirty="0"/>
          </a:p>
        </p:txBody>
      </p:sp>
    </p:spTree>
    <p:extLst>
      <p:ext uri="{BB962C8B-B14F-4D97-AF65-F5344CB8AC3E}">
        <p14:creationId xmlns:p14="http://schemas.microsoft.com/office/powerpoint/2010/main" val="2035333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note about data</a:t>
            </a:r>
            <a:endParaRPr lang="en-GB" dirty="0"/>
          </a:p>
        </p:txBody>
      </p:sp>
      <p:sp>
        <p:nvSpPr>
          <p:cNvPr id="3" name="Content Placeholder 2"/>
          <p:cNvSpPr>
            <a:spLocks noGrp="1"/>
          </p:cNvSpPr>
          <p:nvPr>
            <p:ph idx="1"/>
          </p:nvPr>
        </p:nvSpPr>
        <p:spPr/>
        <p:txBody>
          <a:bodyPr>
            <a:normAutofit/>
          </a:bodyPr>
          <a:lstStyle/>
          <a:p>
            <a:r>
              <a:rPr lang="en-US" sz="2000" dirty="0" smtClean="0"/>
              <a:t>Quantitative </a:t>
            </a:r>
            <a:r>
              <a:rPr lang="en-US" sz="2000" dirty="0"/>
              <a:t>data is about quantities, and therefore </a:t>
            </a:r>
            <a:r>
              <a:rPr lang="en-US" sz="2000" dirty="0" smtClean="0"/>
              <a:t>numbers </a:t>
            </a:r>
          </a:p>
          <a:p>
            <a:r>
              <a:rPr lang="en-US" sz="2000" dirty="0" smtClean="0"/>
              <a:t>Qualitative </a:t>
            </a:r>
            <a:r>
              <a:rPr lang="en-US" sz="2000" dirty="0"/>
              <a:t>data is about the nature of the thing investigated, and tends to be words rather than </a:t>
            </a:r>
            <a:r>
              <a:rPr lang="en-US" sz="2000" dirty="0" smtClean="0"/>
              <a:t>numbers</a:t>
            </a:r>
          </a:p>
          <a:p>
            <a:r>
              <a:rPr lang="en-GB" sz="2000" dirty="0" smtClean="0"/>
              <a:t>Difference between primary and secondary data sources</a:t>
            </a:r>
          </a:p>
          <a:p>
            <a:r>
              <a:rPr lang="en-GB" sz="2000" dirty="0" smtClean="0"/>
              <a:t>Be aware of research data management practices and archives of data sets (both in terms of downloading and uploading)</a:t>
            </a:r>
            <a:endParaRPr lang="en-GB" sz="2000" dirty="0"/>
          </a:p>
        </p:txBody>
      </p:sp>
    </p:spTree>
    <p:extLst>
      <p:ext uri="{BB962C8B-B14F-4D97-AF65-F5344CB8AC3E}">
        <p14:creationId xmlns:p14="http://schemas.microsoft.com/office/powerpoint/2010/main" val="1854228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57809"/>
            <a:ext cx="7680960" cy="1143001"/>
          </a:xfrm>
        </p:spPr>
        <p:txBody>
          <a:bodyPr/>
          <a:lstStyle/>
          <a:p>
            <a:r>
              <a:rPr lang="en-GB" dirty="0" smtClean="0"/>
              <a:t>Choosing your approach</a:t>
            </a:r>
            <a:endParaRPr lang="en-GB" dirty="0"/>
          </a:p>
        </p:txBody>
      </p:sp>
      <p:sp>
        <p:nvSpPr>
          <p:cNvPr id="3" name="Content Placeholder 2"/>
          <p:cNvSpPr>
            <a:spLocks noGrp="1"/>
          </p:cNvSpPr>
          <p:nvPr>
            <p:ph idx="1"/>
          </p:nvPr>
        </p:nvSpPr>
        <p:spPr>
          <a:xfrm>
            <a:off x="198783" y="1272209"/>
            <a:ext cx="8488017" cy="5585791"/>
          </a:xfrm>
        </p:spPr>
        <p:txBody>
          <a:bodyPr>
            <a:noAutofit/>
          </a:bodyPr>
          <a:lstStyle/>
          <a:p>
            <a:pPr>
              <a:lnSpc>
                <a:spcPct val="120000"/>
              </a:lnSpc>
              <a:spcBef>
                <a:spcPts val="0"/>
              </a:spcBef>
              <a:spcAft>
                <a:spcPts val="400"/>
              </a:spcAft>
            </a:pPr>
            <a:r>
              <a:rPr lang="en-US" sz="2000" dirty="0" smtClean="0"/>
              <a:t>Whatever </a:t>
            </a:r>
            <a:r>
              <a:rPr lang="en-US" sz="2000" dirty="0"/>
              <a:t>approach you choose for your research, you need to consider five questions:</a:t>
            </a:r>
          </a:p>
          <a:p>
            <a:pPr lvl="1">
              <a:lnSpc>
                <a:spcPct val="120000"/>
              </a:lnSpc>
              <a:spcBef>
                <a:spcPts val="0"/>
              </a:spcBef>
              <a:spcAft>
                <a:spcPts val="400"/>
              </a:spcAft>
            </a:pPr>
            <a:r>
              <a:rPr lang="en-US" sz="2000" dirty="0" smtClean="0"/>
              <a:t>What </a:t>
            </a:r>
            <a:r>
              <a:rPr lang="en-US" sz="2000" dirty="0"/>
              <a:t>is the </a:t>
            </a:r>
            <a:r>
              <a:rPr lang="en-US" sz="2000" dirty="0">
                <a:solidFill>
                  <a:srgbClr val="00B0F0"/>
                </a:solidFill>
              </a:rPr>
              <a:t>unit of analysis</a:t>
            </a:r>
            <a:r>
              <a:rPr lang="en-US" sz="2000" dirty="0"/>
              <a:t>? For example, country, company or individual.</a:t>
            </a:r>
          </a:p>
          <a:p>
            <a:pPr lvl="1">
              <a:lnSpc>
                <a:spcPct val="120000"/>
              </a:lnSpc>
              <a:spcBef>
                <a:spcPts val="0"/>
              </a:spcBef>
              <a:spcAft>
                <a:spcPts val="400"/>
              </a:spcAft>
            </a:pPr>
            <a:r>
              <a:rPr lang="en-US" sz="2000" dirty="0" smtClean="0"/>
              <a:t>Are </a:t>
            </a:r>
            <a:r>
              <a:rPr lang="en-US" sz="2000" dirty="0"/>
              <a:t>you relying on </a:t>
            </a:r>
            <a:r>
              <a:rPr lang="en-US" sz="2000" dirty="0">
                <a:solidFill>
                  <a:srgbClr val="00B0F0"/>
                </a:solidFill>
              </a:rPr>
              <a:t>universal theory or local knowledge</a:t>
            </a:r>
            <a:r>
              <a:rPr lang="en-US" sz="2000" dirty="0"/>
              <a:t>? </a:t>
            </a:r>
            <a:r>
              <a:rPr lang="en-US" sz="2000" dirty="0" smtClean="0"/>
              <a:t>i.e. </a:t>
            </a:r>
            <a:r>
              <a:rPr lang="en-US" sz="2000" dirty="0"/>
              <a:t>will your results be </a:t>
            </a:r>
            <a:r>
              <a:rPr lang="en-US" sz="2000" dirty="0" err="1"/>
              <a:t>generalisable</a:t>
            </a:r>
            <a:r>
              <a:rPr lang="en-US" sz="2000" dirty="0"/>
              <a:t>, </a:t>
            </a:r>
            <a:r>
              <a:rPr lang="en-US" sz="2000" dirty="0" smtClean="0"/>
              <a:t>or will they be case studies ?</a:t>
            </a:r>
            <a:endParaRPr lang="en-US" sz="2000" dirty="0"/>
          </a:p>
          <a:p>
            <a:pPr lvl="1">
              <a:lnSpc>
                <a:spcPct val="120000"/>
              </a:lnSpc>
              <a:spcBef>
                <a:spcPts val="0"/>
              </a:spcBef>
              <a:spcAft>
                <a:spcPts val="400"/>
              </a:spcAft>
            </a:pPr>
            <a:r>
              <a:rPr lang="en-US" sz="2000" dirty="0" smtClean="0"/>
              <a:t>Will </a:t>
            </a:r>
            <a:r>
              <a:rPr lang="en-US" sz="2000" dirty="0">
                <a:solidFill>
                  <a:srgbClr val="00B0F0"/>
                </a:solidFill>
              </a:rPr>
              <a:t>theory or data come first</a:t>
            </a:r>
            <a:r>
              <a:rPr lang="en-US" sz="2000" dirty="0"/>
              <a:t>? Should you read the literature first, and then develop your theory, or will you gather your data and develop your theory from that? </a:t>
            </a:r>
          </a:p>
          <a:p>
            <a:pPr lvl="1">
              <a:lnSpc>
                <a:spcPct val="120000"/>
              </a:lnSpc>
              <a:spcBef>
                <a:spcPts val="0"/>
              </a:spcBef>
              <a:spcAft>
                <a:spcPts val="400"/>
              </a:spcAft>
            </a:pPr>
            <a:r>
              <a:rPr lang="en-US" sz="2000" dirty="0" smtClean="0"/>
              <a:t>Will </a:t>
            </a:r>
            <a:r>
              <a:rPr lang="en-US" sz="2000" dirty="0"/>
              <a:t>your study be </a:t>
            </a:r>
            <a:r>
              <a:rPr lang="en-US" sz="2000" dirty="0">
                <a:solidFill>
                  <a:srgbClr val="00B0F0"/>
                </a:solidFill>
              </a:rPr>
              <a:t>cross-sectional or longitudinal</a:t>
            </a:r>
            <a:r>
              <a:rPr lang="en-US" sz="2000" dirty="0"/>
              <a:t>? Are you looking at one point in time, or changes over </a:t>
            </a:r>
            <a:r>
              <a:rPr lang="en-US" sz="2000" dirty="0" smtClean="0"/>
              <a:t>time?</a:t>
            </a:r>
          </a:p>
          <a:p>
            <a:pPr lvl="1">
              <a:lnSpc>
                <a:spcPct val="120000"/>
              </a:lnSpc>
              <a:spcBef>
                <a:spcPts val="0"/>
              </a:spcBef>
              <a:spcAft>
                <a:spcPts val="400"/>
              </a:spcAft>
            </a:pPr>
            <a:r>
              <a:rPr lang="en-US" sz="2000" dirty="0" smtClean="0"/>
              <a:t>Will </a:t>
            </a:r>
            <a:r>
              <a:rPr lang="en-US" sz="2000" dirty="0"/>
              <a:t>you </a:t>
            </a:r>
            <a:r>
              <a:rPr lang="en-US" sz="2000" dirty="0">
                <a:solidFill>
                  <a:srgbClr val="00B0F0"/>
                </a:solidFill>
              </a:rPr>
              <a:t>verify or falsify a theory</a:t>
            </a:r>
            <a:r>
              <a:rPr lang="en-US" sz="2000" dirty="0"/>
              <a:t>? You cannot conclusively prove any theory; the best that you can do is find nothing that disproves it. </a:t>
            </a:r>
          </a:p>
        </p:txBody>
      </p:sp>
    </p:spTree>
    <p:extLst>
      <p:ext uri="{BB962C8B-B14F-4D97-AF65-F5344CB8AC3E}">
        <p14:creationId xmlns:p14="http://schemas.microsoft.com/office/powerpoint/2010/main" val="2462917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35686"/>
          </a:xfrm>
        </p:spPr>
        <p:txBody>
          <a:bodyPr/>
          <a:lstStyle/>
          <a:p>
            <a:r>
              <a:rPr lang="en-GB" dirty="0" smtClean="0"/>
              <a:t>Quantitative approaches</a:t>
            </a:r>
            <a:endParaRPr lang="en-GB" dirty="0"/>
          </a:p>
        </p:txBody>
      </p:sp>
      <p:sp>
        <p:nvSpPr>
          <p:cNvPr id="3" name="Content Placeholder 2"/>
          <p:cNvSpPr>
            <a:spLocks noGrp="1"/>
          </p:cNvSpPr>
          <p:nvPr>
            <p:ph idx="1"/>
          </p:nvPr>
        </p:nvSpPr>
        <p:spPr>
          <a:xfrm>
            <a:off x="457200" y="1478280"/>
            <a:ext cx="8229600" cy="4454169"/>
          </a:xfrm>
        </p:spPr>
        <p:txBody>
          <a:bodyPr>
            <a:noAutofit/>
          </a:bodyPr>
          <a:lstStyle/>
          <a:p>
            <a:pPr>
              <a:spcBef>
                <a:spcPts val="0"/>
              </a:spcBef>
              <a:spcAft>
                <a:spcPts val="200"/>
              </a:spcAft>
            </a:pPr>
            <a:endParaRPr lang="en-GB" sz="2000" dirty="0" smtClean="0"/>
          </a:p>
          <a:p>
            <a:pPr>
              <a:spcBef>
                <a:spcPts val="0"/>
              </a:spcBef>
              <a:spcAft>
                <a:spcPts val="200"/>
              </a:spcAft>
            </a:pPr>
            <a:r>
              <a:rPr lang="en-GB" sz="2400" dirty="0" smtClean="0"/>
              <a:t>Attempts to explain phenomena by collecting and analysing numerical data</a:t>
            </a:r>
          </a:p>
          <a:p>
            <a:pPr>
              <a:spcBef>
                <a:spcPts val="0"/>
              </a:spcBef>
              <a:spcAft>
                <a:spcPts val="200"/>
              </a:spcAft>
            </a:pPr>
            <a:r>
              <a:rPr lang="en-GB" sz="2400" dirty="0" smtClean="0"/>
              <a:t>Tells you if there is a “difference” but not necessarily why</a:t>
            </a:r>
          </a:p>
          <a:p>
            <a:pPr>
              <a:spcBef>
                <a:spcPts val="0"/>
              </a:spcBef>
              <a:spcAft>
                <a:spcPts val="200"/>
              </a:spcAft>
            </a:pPr>
            <a:r>
              <a:rPr lang="en-GB" sz="2400" dirty="0" smtClean="0"/>
              <a:t>Data collected are always numerical</a:t>
            </a:r>
            <a:r>
              <a:rPr lang="en-GB" sz="2400" dirty="0"/>
              <a:t> </a:t>
            </a:r>
            <a:r>
              <a:rPr lang="en-GB" sz="2400" dirty="0" smtClean="0"/>
              <a:t>and analysed using statistical methods</a:t>
            </a:r>
          </a:p>
          <a:p>
            <a:pPr>
              <a:spcBef>
                <a:spcPts val="0"/>
              </a:spcBef>
              <a:spcAft>
                <a:spcPts val="200"/>
              </a:spcAft>
            </a:pPr>
            <a:r>
              <a:rPr lang="en-GB" sz="2400" dirty="0" smtClean="0"/>
              <a:t>Variables are controlled as much as possible so we can eliminate interference and measure the effect of any change</a:t>
            </a:r>
          </a:p>
          <a:p>
            <a:pPr>
              <a:spcBef>
                <a:spcPts val="0"/>
              </a:spcBef>
              <a:spcAft>
                <a:spcPts val="200"/>
              </a:spcAft>
            </a:pPr>
            <a:r>
              <a:rPr lang="en-GB" sz="2400" dirty="0" smtClean="0"/>
              <a:t>Randomisation to reduce subjective bias</a:t>
            </a:r>
          </a:p>
        </p:txBody>
      </p:sp>
    </p:spTree>
    <p:extLst>
      <p:ext uri="{BB962C8B-B14F-4D97-AF65-F5344CB8AC3E}">
        <p14:creationId xmlns:p14="http://schemas.microsoft.com/office/powerpoint/2010/main" val="33291822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4D76328569F43B69913F006A221B2" ma:contentTypeVersion="15" ma:contentTypeDescription="Create a new document." ma:contentTypeScope="" ma:versionID="ee35add7edb1037e846537d08bca286b">
  <xsd:schema xmlns:xsd="http://www.w3.org/2001/XMLSchema" xmlns:xs="http://www.w3.org/2001/XMLSchema" xmlns:p="http://schemas.microsoft.com/office/2006/metadata/properties" xmlns:ns3="f8d07fca-19e9-492a-8c2e-699b0725e001" xmlns:ns4="13086975-c1d0-4a06-9c64-3fd990a1352b" targetNamespace="http://schemas.microsoft.com/office/2006/metadata/properties" ma:root="true" ma:fieldsID="fea16b30792d5510d66afa9d519d9741" ns3:_="" ns4:_="">
    <xsd:import namespace="f8d07fca-19e9-492a-8c2e-699b0725e001"/>
    <xsd:import namespace="13086975-c1d0-4a06-9c64-3fd990a1352b"/>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07fca-19e9-492a-8c2e-699b0725e00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3086975-c1d0-4a06-9c64-3fd990a1352b"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1F5DF4-737E-4987-8E08-DB625095BA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d07fca-19e9-492a-8c2e-699b0725e001"/>
    <ds:schemaRef ds:uri="13086975-c1d0-4a06-9c64-3fd990a135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01773E-54A4-4CE2-8281-72C1CB656707}">
  <ds:schemaRefs>
    <ds:schemaRef ds:uri="http://schemas.microsoft.com/sharepoint/v3/contenttype/forms"/>
  </ds:schemaRefs>
</ds:datastoreItem>
</file>

<file path=customXml/itemProps3.xml><?xml version="1.0" encoding="utf-8"?>
<ds:datastoreItem xmlns:ds="http://schemas.openxmlformats.org/officeDocument/2006/customXml" ds:itemID="{66BA324D-1DCA-44A5-B5FE-285AEBF3CD80}">
  <ds:schemaRefs>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f8d07fca-19e9-492a-8c2e-699b0725e001"/>
    <ds:schemaRef ds:uri="http://purl.org/dc/elements/1.1/"/>
    <ds:schemaRef ds:uri="13086975-c1d0-4a06-9c64-3fd990a1352b"/>
  </ds:schemaRefs>
</ds:datastoreItem>
</file>

<file path=docProps/app.xml><?xml version="1.0" encoding="utf-8"?>
<Properties xmlns="http://schemas.openxmlformats.org/officeDocument/2006/extended-properties" xmlns:vt="http://schemas.openxmlformats.org/officeDocument/2006/docPropsVTypes">
  <Template>Savon</Template>
  <TotalTime>1061</TotalTime>
  <Words>3385</Words>
  <Application>Microsoft Office PowerPoint</Application>
  <PresentationFormat>On-screen Show (4:3)</PresentationFormat>
  <Paragraphs>263</Paragraphs>
  <Slides>27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Garamond</vt:lpstr>
      <vt:lpstr>Wingdings</vt:lpstr>
      <vt:lpstr>Savon</vt:lpstr>
      <vt:lpstr>Introduction to research METHODS</vt:lpstr>
      <vt:lpstr>Research and research methods</vt:lpstr>
      <vt:lpstr>Basic principles of research design</vt:lpstr>
      <vt:lpstr>Four main schools of ontology  (how we construct reality)</vt:lpstr>
      <vt:lpstr>Epistemology</vt:lpstr>
      <vt:lpstr>Methodology</vt:lpstr>
      <vt:lpstr>A note about data</vt:lpstr>
      <vt:lpstr>Choosing your approach</vt:lpstr>
      <vt:lpstr>Quantitative approaches</vt:lpstr>
      <vt:lpstr>Quantitative data</vt:lpstr>
      <vt:lpstr>Black swans and falsifiability</vt:lpstr>
      <vt:lpstr>Type I and Type II errors</vt:lpstr>
      <vt:lpstr>Analysing quant data</vt:lpstr>
      <vt:lpstr>What are you looking for?</vt:lpstr>
      <vt:lpstr>Example correlations</vt:lpstr>
      <vt:lpstr>Interpreting test statistics</vt:lpstr>
      <vt:lpstr>What quant researchers worry about</vt:lpstr>
      <vt:lpstr>What’s wrong with quant research?</vt:lpstr>
      <vt:lpstr>Qualitative approaches</vt:lpstr>
      <vt:lpstr>Gathering qual data</vt:lpstr>
      <vt:lpstr>Sources of qual data</vt:lpstr>
      <vt:lpstr>Analysing qual data</vt:lpstr>
      <vt:lpstr>Data analysis and findings</vt:lpstr>
      <vt:lpstr>What qual researchers worry about</vt:lpstr>
      <vt:lpstr>What’s wrong with qual research?</vt:lpstr>
      <vt:lpstr>Other aspects of research design</vt:lpstr>
      <vt:lpstr>Summary</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Elizabeth.FitzGerald</dc:creator>
  <cp:lastModifiedBy>Paul Gibbs</cp:lastModifiedBy>
  <cp:revision>59</cp:revision>
  <dcterms:created xsi:type="dcterms:W3CDTF">2016-02-16T11:05:10Z</dcterms:created>
  <dcterms:modified xsi:type="dcterms:W3CDTF">2021-04-22T08:55:57Z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0x010100B5E4D76328569F43B69913F006A221B2</vt:lpwstr>
  </property>
</Properties>
</file>